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6"/>
  </p:notesMasterIdLst>
  <p:sldIdLst>
    <p:sldId id="256" r:id="rId2"/>
    <p:sldId id="257" r:id="rId3"/>
    <p:sldId id="258" r:id="rId4"/>
    <p:sldId id="265" r:id="rId5"/>
    <p:sldId id="259" r:id="rId6"/>
    <p:sldId id="266" r:id="rId7"/>
    <p:sldId id="267" r:id="rId8"/>
    <p:sldId id="260" r:id="rId9"/>
    <p:sldId id="268" r:id="rId10"/>
    <p:sldId id="269" r:id="rId11"/>
    <p:sldId id="262" r:id="rId12"/>
    <p:sldId id="270" r:id="rId13"/>
    <p:sldId id="271" r:id="rId14"/>
    <p:sldId id="264"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hLFUL4WZJJ49vTgzgjk8b/5ixL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14" autoAdjust="0"/>
  </p:normalViewPr>
  <p:slideViewPr>
    <p:cSldViewPr snapToGrid="0">
      <p:cViewPr varScale="1">
        <p:scale>
          <a:sx n="84" d="100"/>
          <a:sy n="84" d="100"/>
        </p:scale>
        <p:origin x="43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customschemas.google.com/relationships/presentationmetadata" Target="meta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 name="Google Shape;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PE" dirty="0"/>
              <a:t>Lo poderoso de los algoritmos es que nos permiten realizar tareas complejas sin la necesidad de saber qué es lo que estamos haciendo o por qué lo hacemos. Solo sabemos que si seguimos las instrucciones obtendremos el resultado que esperamos.</a:t>
            </a:r>
          </a:p>
          <a:p>
            <a:pPr marL="0" lvl="0" indent="0" algn="l" rtl="0">
              <a:lnSpc>
                <a:spcPct val="100000"/>
              </a:lnSpc>
              <a:spcBef>
                <a:spcPts val="0"/>
              </a:spcBef>
              <a:spcAft>
                <a:spcPts val="0"/>
              </a:spcAft>
              <a:buSzPts val="1400"/>
              <a:buNone/>
            </a:pPr>
            <a:r>
              <a:rPr lang="es-PE" dirty="0"/>
              <a:t>Por qué es especialmente poderoso ahora? Porque tenemos un interlocutor que no sabe nada pero es buenísimo siguiendo instrucciones. Es más, puede seguir millones de instrucciones por segundo. ¿Quién es? La computadora</a:t>
            </a:r>
            <a:endParaRPr dirty="0"/>
          </a:p>
        </p:txBody>
      </p:sp>
    </p:spTree>
    <p:extLst>
      <p:ext uri="{BB962C8B-B14F-4D97-AF65-F5344CB8AC3E}">
        <p14:creationId xmlns:p14="http://schemas.microsoft.com/office/powerpoint/2010/main" val="450591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PE" dirty="0"/>
              <a:t>Programar es solamente eso. Darle una serie de instrucciones a la computadora para que realice lo que queremos desarrollar. Usamos lenguajes lógicos y de programación para poder comunicarnos con la computadora y desarrollar algoritmos.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PE" dirty="0"/>
              <a:t>Todo el tiempo interactuamos con algoritmos que hacen de nuestra vida algo más sencillo. Nos recomiendan canciones, facilitan nuestra búsqueda, etc.</a:t>
            </a:r>
            <a:endParaRPr dirty="0"/>
          </a:p>
        </p:txBody>
      </p:sp>
    </p:spTree>
    <p:extLst>
      <p:ext uri="{BB962C8B-B14F-4D97-AF65-F5344CB8AC3E}">
        <p14:creationId xmlns:p14="http://schemas.microsoft.com/office/powerpoint/2010/main" val="3629650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MX" dirty="0"/>
              <a:t>El uso de algoritmos nos permite automatizar procesos y evidencia la forma en la que interpretamos lo que nos rodea y nuestro modo de resolver problemas. Cada vez pensamos en algoritmos más eficientes y beneficiosos. A medida que vamos avanzando, desarrollaremos nueva tecnología y resolveremos problemas por medio de estas instrucciones simples .</a:t>
            </a:r>
            <a:endParaRPr dirty="0"/>
          </a:p>
        </p:txBody>
      </p:sp>
    </p:spTree>
    <p:extLst>
      <p:ext uri="{BB962C8B-B14F-4D97-AF65-F5344CB8AC3E}">
        <p14:creationId xmlns:p14="http://schemas.microsoft.com/office/powerpoint/2010/main" val="1893265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 name="Google Shape;3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MX" dirty="0"/>
              <a:t>En la actualidad la tecnología avanza y va desarrollando cada vez cosas más asombrosas. Autos que se manejan solos, nuevos gadgets de teléfono para mejorar la experiencia, aplicaciones que reciben información de su entorno. Los inventos e ideas locas aparecen a una velocidad impresionante.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PE" dirty="0"/>
              <a:t>Tenemos tecnología! Que mundo tan moderno. ¿Cómo es posible que se desarrolle todo esto?</a:t>
            </a:r>
          </a:p>
          <a:p>
            <a:pPr marL="0" lvl="0" indent="0" algn="l" rtl="0">
              <a:lnSpc>
                <a:spcPct val="100000"/>
              </a:lnSpc>
              <a:spcBef>
                <a:spcPts val="0"/>
              </a:spcBef>
              <a:spcAft>
                <a:spcPts val="0"/>
              </a:spcAft>
              <a:buSzPts val="1400"/>
              <a:buNone/>
            </a:pPr>
            <a:r>
              <a:rPr lang="es-PE" dirty="0"/>
              <a:t>Bueno, tenemos ……. Son muchos los elementos involucrados en los avances tecnológicos, pero hay un concepto clave que está involucrado en el desarrollo de absolutamente todos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MX" dirty="0"/>
              <a:t>Los ALGORITMOS. Algoritmo últimamente es la palabra de moda cuando hablan de aplicaciones o tecnología. La culpa de todo la tiene el algoritmo. Pero, ¿qué es realmente un algoritmo?</a:t>
            </a:r>
            <a:endParaRPr dirty="0"/>
          </a:p>
        </p:txBody>
      </p:sp>
    </p:spTree>
    <p:extLst>
      <p:ext uri="{BB962C8B-B14F-4D97-AF65-F5344CB8AC3E}">
        <p14:creationId xmlns:p14="http://schemas.microsoft.com/office/powerpoint/2010/main" val="2140642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 name="Google Shape;4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MX" dirty="0"/>
              <a:t>Es nada mas y nada menos que una serie de instrucciones. Para qué sirve? Como vimos anteriormente para absolutamente todo.</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MX" dirty="0"/>
              <a:t>Lo importante es que recibimos información UN INPUT, seguimos una serie de pasos y tenemos un resultado, UN OUTPUT. Este concepto suena familiar, pero todavía no tan concreto, cierto?</a:t>
            </a:r>
            <a:endParaRPr dirty="0"/>
          </a:p>
        </p:txBody>
      </p:sp>
    </p:spTree>
    <p:extLst>
      <p:ext uri="{BB962C8B-B14F-4D97-AF65-F5344CB8AC3E}">
        <p14:creationId xmlns:p14="http://schemas.microsoft.com/office/powerpoint/2010/main" val="1418648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MX" dirty="0"/>
              <a:t>Sigues una secuencia de pasos para hacerlo correctamente y recibes un output. Sabes bien que siempre que sigas los pasos de manera correcta obtendrás un buen resultado.</a:t>
            </a:r>
            <a:endParaRPr dirty="0"/>
          </a:p>
        </p:txBody>
      </p:sp>
    </p:spTree>
    <p:extLst>
      <p:ext uri="{BB962C8B-B14F-4D97-AF65-F5344CB8AC3E}">
        <p14:creationId xmlns:p14="http://schemas.microsoft.com/office/powerpoint/2010/main" val="214116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PE" dirty="0"/>
              <a:t>Ese modo de aprendizaje lo hemos visto en muchas ocasiones. Mucho del conocimiento que compartimos es por seguir una secuencia de pasos.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PE" dirty="0"/>
              <a:t>Otro ejemplo clarísimo es como cocinar un huevo. Hay algoritmos que usamos todos los días. Están en todas partes. </a:t>
            </a:r>
            <a:endParaRPr dirty="0"/>
          </a:p>
        </p:txBody>
      </p:sp>
    </p:spTree>
    <p:extLst>
      <p:ext uri="{BB962C8B-B14F-4D97-AF65-F5344CB8AC3E}">
        <p14:creationId xmlns:p14="http://schemas.microsoft.com/office/powerpoint/2010/main" val="139545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FB600"/>
        </a:solidFill>
        <a:effectLst/>
      </p:bgPr>
    </p:bg>
    <p:spTree>
      <p:nvGrpSpPr>
        <p:cNvPr id="1" name="Shape 9"/>
        <p:cNvGrpSpPr/>
        <p:nvPr/>
      </p:nvGrpSpPr>
      <p:grpSpPr>
        <a:xfrm>
          <a:off x="0" y="0"/>
          <a:ext cx="0" cy="0"/>
          <a:chOff x="0" y="0"/>
          <a:chExt cx="0" cy="0"/>
        </a:xfrm>
      </p:grpSpPr>
      <p:sp>
        <p:nvSpPr>
          <p:cNvPr id="10" name="Google Shape;10;p11"/>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1"/>
          <p:cNvSpPr txBox="1">
            <a:spLocks noGrp="1"/>
          </p:cNvSpPr>
          <p:nvPr>
            <p:ph type="ctrTitle"/>
          </p:nvPr>
        </p:nvSpPr>
        <p:spPr>
          <a:xfrm>
            <a:off x="685800" y="3287213"/>
            <a:ext cx="77724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6000"/>
              <a:buNone/>
              <a:defRPr sz="6000">
                <a:solidFill>
                  <a:srgbClr val="FFFFFF"/>
                </a:solidFill>
              </a:defRPr>
            </a:lvl1pPr>
            <a:lvl2pPr lvl="1" algn="l">
              <a:lnSpc>
                <a:spcPct val="100000"/>
              </a:lnSpc>
              <a:spcBef>
                <a:spcPts val="0"/>
              </a:spcBef>
              <a:spcAft>
                <a:spcPts val="0"/>
              </a:spcAft>
              <a:buClr>
                <a:srgbClr val="FFFFFF"/>
              </a:buClr>
              <a:buSzPts val="6000"/>
              <a:buNone/>
              <a:defRPr sz="6000">
                <a:solidFill>
                  <a:srgbClr val="FFFFFF"/>
                </a:solidFill>
              </a:defRPr>
            </a:lvl2pPr>
            <a:lvl3pPr lvl="2" algn="l">
              <a:lnSpc>
                <a:spcPct val="100000"/>
              </a:lnSpc>
              <a:spcBef>
                <a:spcPts val="0"/>
              </a:spcBef>
              <a:spcAft>
                <a:spcPts val="0"/>
              </a:spcAft>
              <a:buClr>
                <a:srgbClr val="FFFFFF"/>
              </a:buClr>
              <a:buSzPts val="6000"/>
              <a:buNone/>
              <a:defRPr sz="6000">
                <a:solidFill>
                  <a:srgbClr val="FFFFFF"/>
                </a:solidFill>
              </a:defRPr>
            </a:lvl3pPr>
            <a:lvl4pPr lvl="3" algn="l">
              <a:lnSpc>
                <a:spcPct val="100000"/>
              </a:lnSpc>
              <a:spcBef>
                <a:spcPts val="0"/>
              </a:spcBef>
              <a:spcAft>
                <a:spcPts val="0"/>
              </a:spcAft>
              <a:buClr>
                <a:srgbClr val="FFFFFF"/>
              </a:buClr>
              <a:buSzPts val="6000"/>
              <a:buNone/>
              <a:defRPr sz="6000">
                <a:solidFill>
                  <a:srgbClr val="FFFFFF"/>
                </a:solidFill>
              </a:defRPr>
            </a:lvl4pPr>
            <a:lvl5pPr lvl="4" algn="l">
              <a:lnSpc>
                <a:spcPct val="100000"/>
              </a:lnSpc>
              <a:spcBef>
                <a:spcPts val="0"/>
              </a:spcBef>
              <a:spcAft>
                <a:spcPts val="0"/>
              </a:spcAft>
              <a:buClr>
                <a:srgbClr val="FFFFFF"/>
              </a:buClr>
              <a:buSzPts val="6000"/>
              <a:buNone/>
              <a:defRPr sz="6000">
                <a:solidFill>
                  <a:srgbClr val="FFFFFF"/>
                </a:solidFill>
              </a:defRPr>
            </a:lvl5pPr>
            <a:lvl6pPr lvl="5" algn="l">
              <a:lnSpc>
                <a:spcPct val="100000"/>
              </a:lnSpc>
              <a:spcBef>
                <a:spcPts val="0"/>
              </a:spcBef>
              <a:spcAft>
                <a:spcPts val="0"/>
              </a:spcAft>
              <a:buClr>
                <a:srgbClr val="FFFFFF"/>
              </a:buClr>
              <a:buSzPts val="6000"/>
              <a:buNone/>
              <a:defRPr sz="6000">
                <a:solidFill>
                  <a:srgbClr val="FFFFFF"/>
                </a:solidFill>
              </a:defRPr>
            </a:lvl6pPr>
            <a:lvl7pPr lvl="6" algn="l">
              <a:lnSpc>
                <a:spcPct val="100000"/>
              </a:lnSpc>
              <a:spcBef>
                <a:spcPts val="0"/>
              </a:spcBef>
              <a:spcAft>
                <a:spcPts val="0"/>
              </a:spcAft>
              <a:buClr>
                <a:srgbClr val="FFFFFF"/>
              </a:buClr>
              <a:buSzPts val="6000"/>
              <a:buNone/>
              <a:defRPr sz="6000">
                <a:solidFill>
                  <a:srgbClr val="FFFFFF"/>
                </a:solidFill>
              </a:defRPr>
            </a:lvl7pPr>
            <a:lvl8pPr lvl="7" algn="l">
              <a:lnSpc>
                <a:spcPct val="100000"/>
              </a:lnSpc>
              <a:spcBef>
                <a:spcPts val="0"/>
              </a:spcBef>
              <a:spcAft>
                <a:spcPts val="0"/>
              </a:spcAft>
              <a:buClr>
                <a:srgbClr val="FFFFFF"/>
              </a:buClr>
              <a:buSzPts val="6000"/>
              <a:buNone/>
              <a:defRPr sz="6000">
                <a:solidFill>
                  <a:srgbClr val="FFFFFF"/>
                </a:solidFill>
              </a:defRPr>
            </a:lvl8pPr>
            <a:lvl9pPr lvl="8" algn="l">
              <a:lnSpc>
                <a:spcPct val="100000"/>
              </a:lnSpc>
              <a:spcBef>
                <a:spcPts val="0"/>
              </a:spcBef>
              <a:spcAft>
                <a:spcPts val="0"/>
              </a:spcAft>
              <a:buClr>
                <a:srgbClr val="FFFFFF"/>
              </a:buClr>
              <a:buSzPts val="6000"/>
              <a:buNone/>
              <a:defRPr sz="6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
        <p:cNvGrpSpPr/>
        <p:nvPr/>
      </p:nvGrpSpPr>
      <p:grpSpPr>
        <a:xfrm>
          <a:off x="0" y="0"/>
          <a:ext cx="0" cy="0"/>
          <a:chOff x="0" y="0"/>
          <a:chExt cx="0" cy="0"/>
        </a:xfrm>
      </p:grpSpPr>
      <p:sp>
        <p:nvSpPr>
          <p:cNvPr id="13" name="Google Shape;13;p12"/>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2"/>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800"/>
              <a:buNone/>
              <a:defRPr/>
            </a:lvl1pPr>
            <a:lvl2pPr lvl="1" algn="l">
              <a:lnSpc>
                <a:spcPct val="100000"/>
              </a:lnSpc>
              <a:spcBef>
                <a:spcPts val="0"/>
              </a:spcBef>
              <a:spcAft>
                <a:spcPts val="0"/>
              </a:spcAft>
              <a:buSzPts val="5800"/>
              <a:buNone/>
              <a:defRPr/>
            </a:lvl2pPr>
            <a:lvl3pPr lvl="2" algn="l">
              <a:lnSpc>
                <a:spcPct val="100000"/>
              </a:lnSpc>
              <a:spcBef>
                <a:spcPts val="0"/>
              </a:spcBef>
              <a:spcAft>
                <a:spcPts val="0"/>
              </a:spcAft>
              <a:buSzPts val="5800"/>
              <a:buNone/>
              <a:defRPr/>
            </a:lvl3pPr>
            <a:lvl4pPr lvl="3" algn="l">
              <a:lnSpc>
                <a:spcPct val="100000"/>
              </a:lnSpc>
              <a:spcBef>
                <a:spcPts val="0"/>
              </a:spcBef>
              <a:spcAft>
                <a:spcPts val="0"/>
              </a:spcAft>
              <a:buSzPts val="5800"/>
              <a:buNone/>
              <a:defRPr/>
            </a:lvl4pPr>
            <a:lvl5pPr lvl="4" algn="l">
              <a:lnSpc>
                <a:spcPct val="100000"/>
              </a:lnSpc>
              <a:spcBef>
                <a:spcPts val="0"/>
              </a:spcBef>
              <a:spcAft>
                <a:spcPts val="0"/>
              </a:spcAft>
              <a:buSzPts val="5800"/>
              <a:buNone/>
              <a:defRPr/>
            </a:lvl5pPr>
            <a:lvl6pPr lvl="5" algn="l">
              <a:lnSpc>
                <a:spcPct val="100000"/>
              </a:lnSpc>
              <a:spcBef>
                <a:spcPts val="0"/>
              </a:spcBef>
              <a:spcAft>
                <a:spcPts val="0"/>
              </a:spcAft>
              <a:buSzPts val="5800"/>
              <a:buNone/>
              <a:defRPr/>
            </a:lvl6pPr>
            <a:lvl7pPr lvl="6" algn="l">
              <a:lnSpc>
                <a:spcPct val="100000"/>
              </a:lnSpc>
              <a:spcBef>
                <a:spcPts val="0"/>
              </a:spcBef>
              <a:spcAft>
                <a:spcPts val="0"/>
              </a:spcAft>
              <a:buSzPts val="5800"/>
              <a:buNone/>
              <a:defRPr/>
            </a:lvl7pPr>
            <a:lvl8pPr lvl="7" algn="l">
              <a:lnSpc>
                <a:spcPct val="100000"/>
              </a:lnSpc>
              <a:spcBef>
                <a:spcPts val="0"/>
              </a:spcBef>
              <a:spcAft>
                <a:spcPts val="0"/>
              </a:spcAft>
              <a:buSzPts val="5800"/>
              <a:buNone/>
              <a:defRPr/>
            </a:lvl8pPr>
            <a:lvl9pPr lvl="8" algn="l">
              <a:lnSpc>
                <a:spcPct val="100000"/>
              </a:lnSpc>
              <a:spcBef>
                <a:spcPts val="0"/>
              </a:spcBef>
              <a:spcAft>
                <a:spcPts val="0"/>
              </a:spcAft>
              <a:buSzPts val="5800"/>
              <a:buNone/>
              <a:defRPr/>
            </a:lvl9pPr>
          </a:lstStyle>
          <a:p>
            <a:endParaRPr/>
          </a:p>
        </p:txBody>
      </p:sp>
      <p:sp>
        <p:nvSpPr>
          <p:cNvPr id="15" name="Google Shape;15;p12"/>
          <p:cNvSpPr txBox="1">
            <a:spLocks noGrp="1"/>
          </p:cNvSpPr>
          <p:nvPr>
            <p:ph type="body" idx="1"/>
          </p:nvPr>
        </p:nvSpPr>
        <p:spPr>
          <a:xfrm>
            <a:off x="922000" y="1887378"/>
            <a:ext cx="3543300" cy="3027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16" name="Google Shape;16;p12"/>
          <p:cNvSpPr txBox="1">
            <a:spLocks noGrp="1"/>
          </p:cNvSpPr>
          <p:nvPr>
            <p:ph type="body" idx="2"/>
          </p:nvPr>
        </p:nvSpPr>
        <p:spPr>
          <a:xfrm>
            <a:off x="4678687" y="1887378"/>
            <a:ext cx="3543300" cy="3027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17" name="Google Shape;17;p12"/>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9pPr>
          </a:lstStyle>
          <a:p>
            <a:pPr marL="0" lvl="0" indent="0" algn="ct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8"/>
        <p:cNvGrpSpPr/>
        <p:nvPr/>
      </p:nvGrpSpPr>
      <p:grpSpPr>
        <a:xfrm>
          <a:off x="0" y="0"/>
          <a:ext cx="0" cy="0"/>
          <a:chOff x="0" y="0"/>
          <a:chExt cx="0" cy="0"/>
        </a:xfrm>
      </p:grpSpPr>
      <p:sp>
        <p:nvSpPr>
          <p:cNvPr id="19" name="Google Shape;19;p13"/>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3"/>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800"/>
              <a:buNone/>
              <a:defRPr/>
            </a:lvl1pPr>
            <a:lvl2pPr lvl="1" algn="l">
              <a:lnSpc>
                <a:spcPct val="100000"/>
              </a:lnSpc>
              <a:spcBef>
                <a:spcPts val="0"/>
              </a:spcBef>
              <a:spcAft>
                <a:spcPts val="0"/>
              </a:spcAft>
              <a:buSzPts val="5800"/>
              <a:buNone/>
              <a:defRPr/>
            </a:lvl2pPr>
            <a:lvl3pPr lvl="2" algn="l">
              <a:lnSpc>
                <a:spcPct val="100000"/>
              </a:lnSpc>
              <a:spcBef>
                <a:spcPts val="0"/>
              </a:spcBef>
              <a:spcAft>
                <a:spcPts val="0"/>
              </a:spcAft>
              <a:buSzPts val="5800"/>
              <a:buNone/>
              <a:defRPr/>
            </a:lvl3pPr>
            <a:lvl4pPr lvl="3" algn="l">
              <a:lnSpc>
                <a:spcPct val="100000"/>
              </a:lnSpc>
              <a:spcBef>
                <a:spcPts val="0"/>
              </a:spcBef>
              <a:spcAft>
                <a:spcPts val="0"/>
              </a:spcAft>
              <a:buSzPts val="5800"/>
              <a:buNone/>
              <a:defRPr/>
            </a:lvl4pPr>
            <a:lvl5pPr lvl="4" algn="l">
              <a:lnSpc>
                <a:spcPct val="100000"/>
              </a:lnSpc>
              <a:spcBef>
                <a:spcPts val="0"/>
              </a:spcBef>
              <a:spcAft>
                <a:spcPts val="0"/>
              </a:spcAft>
              <a:buSzPts val="5800"/>
              <a:buNone/>
              <a:defRPr/>
            </a:lvl5pPr>
            <a:lvl6pPr lvl="5" algn="l">
              <a:lnSpc>
                <a:spcPct val="100000"/>
              </a:lnSpc>
              <a:spcBef>
                <a:spcPts val="0"/>
              </a:spcBef>
              <a:spcAft>
                <a:spcPts val="0"/>
              </a:spcAft>
              <a:buSzPts val="5800"/>
              <a:buNone/>
              <a:defRPr/>
            </a:lvl6pPr>
            <a:lvl7pPr lvl="6" algn="l">
              <a:lnSpc>
                <a:spcPct val="100000"/>
              </a:lnSpc>
              <a:spcBef>
                <a:spcPts val="0"/>
              </a:spcBef>
              <a:spcAft>
                <a:spcPts val="0"/>
              </a:spcAft>
              <a:buSzPts val="5800"/>
              <a:buNone/>
              <a:defRPr/>
            </a:lvl7pPr>
            <a:lvl8pPr lvl="7" algn="l">
              <a:lnSpc>
                <a:spcPct val="100000"/>
              </a:lnSpc>
              <a:spcBef>
                <a:spcPts val="0"/>
              </a:spcBef>
              <a:spcAft>
                <a:spcPts val="0"/>
              </a:spcAft>
              <a:buSzPts val="5800"/>
              <a:buNone/>
              <a:defRPr/>
            </a:lvl8pPr>
            <a:lvl9pPr lvl="8" algn="l">
              <a:lnSpc>
                <a:spcPct val="100000"/>
              </a:lnSpc>
              <a:spcBef>
                <a:spcPts val="0"/>
              </a:spcBef>
              <a:spcAft>
                <a:spcPts val="0"/>
              </a:spcAft>
              <a:buSzPts val="5800"/>
              <a:buNone/>
              <a:defRPr/>
            </a:lvl9pPr>
          </a:lstStyle>
          <a:p>
            <a:endParaRPr/>
          </a:p>
        </p:txBody>
      </p:sp>
      <p:sp>
        <p:nvSpPr>
          <p:cNvPr id="21" name="Google Shape;21;p13"/>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Clr>
                <a:srgbClr val="FFB600"/>
              </a:buClr>
              <a:buSzPts val="1800"/>
              <a:buChar char="●"/>
              <a:defRPr/>
            </a:lvl1pPr>
            <a:lvl2pPr marL="914400" lvl="1" indent="-342900" algn="l">
              <a:lnSpc>
                <a:spcPct val="100000"/>
              </a:lnSpc>
              <a:spcBef>
                <a:spcPts val="0"/>
              </a:spcBef>
              <a:spcAft>
                <a:spcPts val="0"/>
              </a:spcAft>
              <a:buClr>
                <a:srgbClr val="FFB600"/>
              </a:buClr>
              <a:buSzPts val="1800"/>
              <a:buChar char="○"/>
              <a:defRPr/>
            </a:lvl2pPr>
            <a:lvl3pPr marL="1371600" lvl="2" indent="-342900" algn="l">
              <a:lnSpc>
                <a:spcPct val="100000"/>
              </a:lnSpc>
              <a:spcBef>
                <a:spcPts val="0"/>
              </a:spcBef>
              <a:spcAft>
                <a:spcPts val="0"/>
              </a:spcAft>
              <a:buClr>
                <a:srgbClr val="FFB600"/>
              </a:buClr>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22" name="Google Shape;22;p13"/>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9pPr>
          </a:lstStyle>
          <a:p>
            <a:pPr marL="0" lvl="0" indent="0" algn="ct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14"/>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9pPr>
          </a:lstStyle>
          <a:p>
            <a:pPr marL="0" lvl="0" indent="0" algn="ctr" rtl="0">
              <a:spcBef>
                <a:spcPts val="0"/>
              </a:spcBef>
              <a:spcAft>
                <a:spcPts val="0"/>
              </a:spcAft>
              <a:buNone/>
            </a:pPr>
            <a:fld id="{00000000-1234-1234-1234-123412341234}" type="slidenum">
              <a:rPr lang="es-PE"/>
              <a:t>‹Nº›</a:t>
            </a:fld>
            <a:endParaRPr/>
          </a:p>
        </p:txBody>
      </p:sp>
      <p:sp>
        <p:nvSpPr>
          <p:cNvPr id="25" name="Google Shape;25;p14"/>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5800"/>
              <a:buFont typeface="Raleway ExtraBold"/>
              <a:buNone/>
              <a:defRPr sz="5800" b="0" i="0" u="none" strike="noStrike" cap="none">
                <a:solidFill>
                  <a:srgbClr val="434343"/>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rgbClr val="434343"/>
              </a:buClr>
              <a:buSzPts val="5800"/>
              <a:buFont typeface="Raleway ExtraBold"/>
              <a:buNone/>
              <a:defRPr sz="5800" b="0" i="0" u="none" strike="noStrike" cap="none">
                <a:solidFill>
                  <a:srgbClr val="434343"/>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rgbClr val="434343"/>
              </a:buClr>
              <a:buSzPts val="5800"/>
              <a:buFont typeface="Raleway ExtraBold"/>
              <a:buNone/>
              <a:defRPr sz="5800" b="0" i="0" u="none" strike="noStrike" cap="none">
                <a:solidFill>
                  <a:srgbClr val="434343"/>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rgbClr val="434343"/>
              </a:buClr>
              <a:buSzPts val="5800"/>
              <a:buFont typeface="Raleway ExtraBold"/>
              <a:buNone/>
              <a:defRPr sz="5800" b="0" i="0" u="none" strike="noStrike" cap="none">
                <a:solidFill>
                  <a:srgbClr val="434343"/>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rgbClr val="434343"/>
              </a:buClr>
              <a:buSzPts val="5800"/>
              <a:buFont typeface="Raleway ExtraBold"/>
              <a:buNone/>
              <a:defRPr sz="5800" b="0" i="0" u="none" strike="noStrike" cap="none">
                <a:solidFill>
                  <a:srgbClr val="434343"/>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rgbClr val="434343"/>
              </a:buClr>
              <a:buSzPts val="5800"/>
              <a:buFont typeface="Raleway ExtraBold"/>
              <a:buNone/>
              <a:defRPr sz="5800" b="0" i="0" u="none" strike="noStrike" cap="none">
                <a:solidFill>
                  <a:srgbClr val="434343"/>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rgbClr val="434343"/>
              </a:buClr>
              <a:buSzPts val="5800"/>
              <a:buFont typeface="Raleway ExtraBold"/>
              <a:buNone/>
              <a:defRPr sz="5800" b="0" i="0" u="none" strike="noStrike" cap="none">
                <a:solidFill>
                  <a:srgbClr val="434343"/>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rgbClr val="434343"/>
              </a:buClr>
              <a:buSzPts val="5800"/>
              <a:buFont typeface="Raleway ExtraBold"/>
              <a:buNone/>
              <a:defRPr sz="5800" b="0" i="0" u="none" strike="noStrike" cap="none">
                <a:solidFill>
                  <a:srgbClr val="434343"/>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rgbClr val="434343"/>
              </a:buClr>
              <a:buSzPts val="5800"/>
              <a:buFont typeface="Raleway ExtraBold"/>
              <a:buNone/>
              <a:defRPr sz="5800" b="0" i="0" u="none" strike="noStrike" cap="none">
                <a:solidFill>
                  <a:srgbClr val="434343"/>
                </a:solidFill>
                <a:latin typeface="Raleway ExtraBold"/>
                <a:ea typeface="Raleway ExtraBold"/>
                <a:cs typeface="Raleway ExtraBold"/>
                <a:sym typeface="Raleway ExtraBold"/>
              </a:defRPr>
            </a:lvl9pPr>
          </a:lstStyle>
          <a:p>
            <a:endParaRPr/>
          </a:p>
        </p:txBody>
      </p:sp>
      <p:sp>
        <p:nvSpPr>
          <p:cNvPr id="7" name="Google Shape;7;p10"/>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60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rgbClr val="FFB600"/>
              </a:buClr>
              <a:buSzPts val="1800"/>
              <a:buFont typeface="Raleway Light"/>
              <a:buChar char="■"/>
              <a:defRPr sz="1800" b="0" i="0" u="none" strike="noStrike" cap="none">
                <a:solidFill>
                  <a:srgbClr val="666666"/>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rgbClr val="666666"/>
              </a:buClr>
              <a:buSzPts val="1800"/>
              <a:buFont typeface="Raleway Light"/>
              <a:buChar char="■"/>
              <a:defRPr sz="1800" b="0" i="0" u="none" strike="noStrike" cap="none">
                <a:solidFill>
                  <a:srgbClr val="666666"/>
                </a:solidFill>
                <a:latin typeface="Raleway Light"/>
                <a:ea typeface="Raleway Light"/>
                <a:cs typeface="Raleway Light"/>
                <a:sym typeface="Raleway Light"/>
              </a:defRPr>
            </a:lvl9pPr>
          </a:lstStyle>
          <a:p>
            <a:endParaRPr/>
          </a:p>
        </p:txBody>
      </p:sp>
      <p:sp>
        <p:nvSpPr>
          <p:cNvPr id="8" name="Google Shape;8;p10"/>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1pPr>
            <a:lvl2pPr marL="0" marR="0" lvl="1"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2pPr>
            <a:lvl3pPr marL="0" marR="0" lvl="2"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3pPr>
            <a:lvl4pPr marL="0" marR="0" lvl="3"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4pPr>
            <a:lvl5pPr marL="0" marR="0" lvl="4"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5pPr>
            <a:lvl6pPr marL="0" marR="0" lvl="5"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6pPr>
            <a:lvl7pPr marL="0" marR="0" lvl="6"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7pPr>
            <a:lvl8pPr marL="0" marR="0" lvl="7"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8pPr>
            <a:lvl9pPr marL="0" marR="0" lvl="8"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ExtraBold"/>
                <a:ea typeface="Raleway ExtraBold"/>
                <a:cs typeface="Raleway ExtraBold"/>
                <a:sym typeface="Raleway ExtraBold"/>
              </a:defRPr>
            </a:lvl9pPr>
          </a:lstStyle>
          <a:p>
            <a:pPr marL="0" lvl="0" indent="0" algn="ctr" rtl="0">
              <a:spcBef>
                <a:spcPts val="0"/>
              </a:spcBef>
              <a:spcAft>
                <a:spcPts val="0"/>
              </a:spcAft>
              <a:buNone/>
            </a:pPr>
            <a:fld id="{00000000-1234-1234-1234-123412341234}" type="slidenum">
              <a:rPr lang="es-PE"/>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24.jpeg"/><Relationship Id="rId4" Type="http://schemas.openxmlformats.org/officeDocument/2006/relationships/image" Target="../media/image23.gi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0B45"/>
        </a:solidFill>
        <a:effectLst/>
      </p:bgPr>
    </p:bg>
    <p:spTree>
      <p:nvGrpSpPr>
        <p:cNvPr id="1" name="Shape 29"/>
        <p:cNvGrpSpPr/>
        <p:nvPr/>
      </p:nvGrpSpPr>
      <p:grpSpPr>
        <a:xfrm>
          <a:off x="0" y="0"/>
          <a:ext cx="0" cy="0"/>
          <a:chOff x="0" y="0"/>
          <a:chExt cx="0" cy="0"/>
        </a:xfrm>
      </p:grpSpPr>
      <p:sp>
        <p:nvSpPr>
          <p:cNvPr id="30" name="Google Shape;30;p1"/>
          <p:cNvSpPr txBox="1">
            <a:spLocks noGrp="1"/>
          </p:cNvSpPr>
          <p:nvPr>
            <p:ph type="ctrTitle"/>
          </p:nvPr>
        </p:nvSpPr>
        <p:spPr>
          <a:xfrm>
            <a:off x="685800" y="3127725"/>
            <a:ext cx="7772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s-PE" sz="6600" dirty="0"/>
              <a:t>El mundo de los </a:t>
            </a:r>
            <a:r>
              <a:rPr lang="es-PE" sz="6600" dirty="0">
                <a:solidFill>
                  <a:srgbClr val="FFB600"/>
                </a:solidFill>
              </a:rPr>
              <a:t>algoritmos</a:t>
            </a:r>
            <a:br>
              <a:rPr lang="es-PE" sz="6600" dirty="0">
                <a:solidFill>
                  <a:srgbClr val="FFB600"/>
                </a:solidFill>
              </a:rPr>
            </a:br>
            <a:br>
              <a:rPr lang="es-PE" sz="3600" dirty="0"/>
            </a:br>
            <a:r>
              <a:rPr lang="es-PE" sz="2800" dirty="0">
                <a:solidFill>
                  <a:srgbClr val="FFB600"/>
                </a:solidFill>
              </a:rPr>
              <a:t>Sara Díaz Oporto</a:t>
            </a:r>
            <a:endParaRPr sz="4000" dirty="0">
              <a:solidFill>
                <a:srgbClr val="FFB600"/>
              </a:solidFill>
            </a:endParaRPr>
          </a:p>
        </p:txBody>
      </p:sp>
      <p:pic>
        <p:nvPicPr>
          <p:cNvPr id="31" name="Google Shape;31;p1"/>
          <p:cNvPicPr preferRelativeResize="0"/>
          <p:nvPr/>
        </p:nvPicPr>
        <p:blipFill rotWithShape="1">
          <a:blip r:embed="rId3">
            <a:alphaModFix/>
          </a:blip>
          <a:srcRect/>
          <a:stretch/>
        </p:blipFill>
        <p:spPr>
          <a:xfrm>
            <a:off x="6750121" y="440269"/>
            <a:ext cx="2038777" cy="865671"/>
          </a:xfrm>
          <a:prstGeom prst="round2DiagRect">
            <a:avLst>
              <a:gd name="adj1" fmla="val 16667"/>
              <a:gd name="adj2" fmla="val 25051"/>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5"/>
          <p:cNvPicPr preferRelativeResize="0"/>
          <p:nvPr/>
        </p:nvPicPr>
        <p:blipFill rotWithShape="1">
          <a:blip r:embed="rId3">
            <a:alphaModFix/>
          </a:blip>
          <a:srcRect/>
          <a:stretch/>
        </p:blipFill>
        <p:spPr>
          <a:xfrm>
            <a:off x="7704314" y="0"/>
            <a:ext cx="1439686" cy="1439686"/>
          </a:xfrm>
          <a:prstGeom prst="rect">
            <a:avLst/>
          </a:prstGeom>
          <a:noFill/>
          <a:ln>
            <a:noFill/>
          </a:ln>
        </p:spPr>
      </p:pic>
      <p:pic>
        <p:nvPicPr>
          <p:cNvPr id="8194" name="Picture 2" descr="Resultado de imagen para solve puzzle gif">
            <a:extLst>
              <a:ext uri="{FF2B5EF4-FFF2-40B4-BE49-F238E27FC236}">
                <a16:creationId xmlns:a16="http://schemas.microsoft.com/office/drawing/2014/main" id="{BD0C0170-C021-46C6-B954-C74CF5C59DB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59080" y="960120"/>
            <a:ext cx="5901690" cy="354101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para solve rubik's cube">
            <a:extLst>
              <a:ext uri="{FF2B5EF4-FFF2-40B4-BE49-F238E27FC236}">
                <a16:creationId xmlns:a16="http://schemas.microsoft.com/office/drawing/2014/main" id="{67B2B62D-4B5D-4A02-93D6-84E8B92DA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9260" y="1941309"/>
            <a:ext cx="3086100" cy="176250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sultado de imagen para computer gif">
            <a:extLst>
              <a:ext uri="{FF2B5EF4-FFF2-40B4-BE49-F238E27FC236}">
                <a16:creationId xmlns:a16="http://schemas.microsoft.com/office/drawing/2014/main" id="{7212D1FF-2CF5-4B0E-A1D8-F46CD6C0F43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857250"/>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8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685694" y="582286"/>
            <a:ext cx="6866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800"/>
              <a:buNone/>
            </a:pPr>
            <a:r>
              <a:rPr lang="es-PE" sz="5400" dirty="0">
                <a:solidFill>
                  <a:srgbClr val="FD0B45"/>
                </a:solidFill>
              </a:rPr>
              <a:t>Programación</a:t>
            </a:r>
            <a:endParaRPr sz="5400" dirty="0"/>
          </a:p>
        </p:txBody>
      </p:sp>
      <p:sp>
        <p:nvSpPr>
          <p:cNvPr id="85" name="Google Shape;85;p7"/>
          <p:cNvSpPr txBox="1">
            <a:spLocks noGrp="1"/>
          </p:cNvSpPr>
          <p:nvPr>
            <p:ph type="body" idx="1"/>
          </p:nvPr>
        </p:nvSpPr>
        <p:spPr>
          <a:xfrm>
            <a:off x="685694" y="1671925"/>
            <a:ext cx="3543300" cy="158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s-MX" sz="1600" b="1" dirty="0"/>
              <a:t>I</a:t>
            </a:r>
            <a:r>
              <a:rPr lang="es-PE" sz="1600" b="1" dirty="0" err="1"/>
              <a:t>dea</a:t>
            </a:r>
            <a:r>
              <a:rPr lang="es-PE" sz="1600" b="1" dirty="0"/>
              <a:t> a secuencia de instrucciones</a:t>
            </a:r>
            <a:endParaRPr sz="1600" b="1" dirty="0"/>
          </a:p>
        </p:txBody>
      </p:sp>
      <p:sp>
        <p:nvSpPr>
          <p:cNvPr id="86" name="Google Shape;86;p7"/>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s-PE"/>
              <a:t>11</a:t>
            </a:fld>
            <a:endParaRPr/>
          </a:p>
        </p:txBody>
      </p:sp>
      <p:pic>
        <p:nvPicPr>
          <p:cNvPr id="87" name="Google Shape;87;p7"/>
          <p:cNvPicPr preferRelativeResize="0"/>
          <p:nvPr/>
        </p:nvPicPr>
        <p:blipFill rotWithShape="1">
          <a:blip r:embed="rId3">
            <a:alphaModFix/>
          </a:blip>
          <a:srcRect/>
          <a:stretch/>
        </p:blipFill>
        <p:spPr>
          <a:xfrm>
            <a:off x="7704314" y="0"/>
            <a:ext cx="1439686" cy="1439686"/>
          </a:xfrm>
          <a:prstGeom prst="rect">
            <a:avLst/>
          </a:prstGeom>
          <a:noFill/>
          <a:ln>
            <a:noFill/>
          </a:ln>
        </p:spPr>
      </p:pic>
      <p:pic>
        <p:nvPicPr>
          <p:cNvPr id="9218" name="Picture 2" descr="Resultado de imagen para programming gif">
            <a:extLst>
              <a:ext uri="{FF2B5EF4-FFF2-40B4-BE49-F238E27FC236}">
                <a16:creationId xmlns:a16="http://schemas.microsoft.com/office/drawing/2014/main" id="{0B7EEE5D-3CF0-4E80-9C52-AF0A6F85390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404000" y="1482913"/>
            <a:ext cx="32004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n para coding cat gif">
            <a:extLst>
              <a:ext uri="{FF2B5EF4-FFF2-40B4-BE49-F238E27FC236}">
                <a16:creationId xmlns:a16="http://schemas.microsoft.com/office/drawing/2014/main" id="{5C3BE908-9986-4110-B723-4503E19AE6A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605733" y="217170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5"/>
          <p:cNvPicPr preferRelativeResize="0"/>
          <p:nvPr/>
        </p:nvPicPr>
        <p:blipFill rotWithShape="1">
          <a:blip r:embed="rId3">
            <a:alphaModFix/>
          </a:blip>
          <a:srcRect/>
          <a:stretch/>
        </p:blipFill>
        <p:spPr>
          <a:xfrm>
            <a:off x="7704314" y="0"/>
            <a:ext cx="1439686" cy="1439686"/>
          </a:xfrm>
          <a:prstGeom prst="rect">
            <a:avLst/>
          </a:prstGeom>
          <a:noFill/>
          <a:ln>
            <a:noFill/>
          </a:ln>
        </p:spPr>
      </p:pic>
      <p:pic>
        <p:nvPicPr>
          <p:cNvPr id="10242" name="Picture 2" descr="Resultado de imagen para facebook algoritmo">
            <a:extLst>
              <a:ext uri="{FF2B5EF4-FFF2-40B4-BE49-F238E27FC236}">
                <a16:creationId xmlns:a16="http://schemas.microsoft.com/office/drawing/2014/main" id="{0616F7B6-6B91-40D1-B2DC-946914492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719843"/>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esultado de imagen para google algorithm">
            <a:extLst>
              <a:ext uri="{FF2B5EF4-FFF2-40B4-BE49-F238E27FC236}">
                <a16:creationId xmlns:a16="http://schemas.microsoft.com/office/drawing/2014/main" id="{6EBF97EB-C2DB-44ED-AAB3-AA1486902E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22536">
            <a:off x="4000503" y="652940"/>
            <a:ext cx="3783330" cy="236458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Resultado de imagen para youtube  algorithm">
            <a:extLst>
              <a:ext uri="{FF2B5EF4-FFF2-40B4-BE49-F238E27FC236}">
                <a16:creationId xmlns:a16="http://schemas.microsoft.com/office/drawing/2014/main" id="{B297EAA6-B92A-47EC-8F96-0CA33C99CE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08783">
            <a:off x="393709" y="2523900"/>
            <a:ext cx="3404093" cy="2090063"/>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Resultado de imagen para spotify  algorithm">
            <a:extLst>
              <a:ext uri="{FF2B5EF4-FFF2-40B4-BE49-F238E27FC236}">
                <a16:creationId xmlns:a16="http://schemas.microsoft.com/office/drawing/2014/main" id="{0793F1F4-E4A8-45BD-91F6-7744875DF8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3209" y="2460500"/>
            <a:ext cx="2419921" cy="241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307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8"/>
          <p:cNvPicPr preferRelativeResize="0"/>
          <p:nvPr/>
        </p:nvPicPr>
        <p:blipFill rotWithShape="1">
          <a:blip r:embed="rId3">
            <a:alphaModFix/>
          </a:blip>
          <a:srcRect/>
          <a:stretch/>
        </p:blipFill>
        <p:spPr>
          <a:xfrm>
            <a:off x="7704314" y="0"/>
            <a:ext cx="1439686" cy="1439686"/>
          </a:xfrm>
          <a:prstGeom prst="rect">
            <a:avLst/>
          </a:prstGeom>
          <a:noFill/>
          <a:ln>
            <a:noFill/>
          </a:ln>
        </p:spPr>
      </p:pic>
      <p:pic>
        <p:nvPicPr>
          <p:cNvPr id="11266" name="Picture 2" descr="Resultado de imagen para automatization gif">
            <a:extLst>
              <a:ext uri="{FF2B5EF4-FFF2-40B4-BE49-F238E27FC236}">
                <a16:creationId xmlns:a16="http://schemas.microsoft.com/office/drawing/2014/main" id="{861539DE-427F-48CF-90A3-EB693B7DD78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17977" y="1371105"/>
            <a:ext cx="3784063" cy="301180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sultado de imagen para coding gif">
            <a:extLst>
              <a:ext uri="{FF2B5EF4-FFF2-40B4-BE49-F238E27FC236}">
                <a16:creationId xmlns:a16="http://schemas.microsoft.com/office/drawing/2014/main" id="{665A58D3-AB6F-4BA5-A15A-1A358A512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990" y="1022985"/>
            <a:ext cx="4130040" cy="309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6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9"/>
          <p:cNvSpPr txBox="1">
            <a:spLocks noGrp="1"/>
          </p:cNvSpPr>
          <p:nvPr>
            <p:ph type="ctrTitle" idx="4294967295"/>
          </p:nvPr>
        </p:nvSpPr>
        <p:spPr>
          <a:xfrm>
            <a:off x="595423" y="1495906"/>
            <a:ext cx="6594475" cy="116046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34343"/>
              </a:buClr>
              <a:buSzPts val="5800"/>
              <a:buFont typeface="Raleway ExtraBold"/>
              <a:buNone/>
            </a:pPr>
            <a:r>
              <a:rPr lang="es-PE" sz="9600" b="0" i="0" u="none" strike="noStrike" cap="none">
                <a:solidFill>
                  <a:srgbClr val="FD0B45"/>
                </a:solidFill>
                <a:latin typeface="Raleway ExtraBold"/>
                <a:ea typeface="Raleway ExtraBold"/>
                <a:cs typeface="Raleway ExtraBold"/>
                <a:sym typeface="Raleway ExtraBold"/>
              </a:rPr>
              <a:t>Gracias!</a:t>
            </a:r>
            <a:endParaRPr sz="9600" b="0" i="0" u="none" strike="noStrike" cap="none">
              <a:solidFill>
                <a:srgbClr val="FD0B45"/>
              </a:solidFill>
              <a:latin typeface="Raleway ExtraBold"/>
              <a:ea typeface="Raleway ExtraBold"/>
              <a:cs typeface="Raleway ExtraBold"/>
              <a:sym typeface="Raleway ExtraBold"/>
            </a:endParaRPr>
          </a:p>
        </p:txBody>
      </p:sp>
      <p:sp>
        <p:nvSpPr>
          <p:cNvPr id="102" name="Google Shape;102;p9"/>
          <p:cNvSpPr txBox="1">
            <a:spLocks noGrp="1"/>
          </p:cNvSpPr>
          <p:nvPr>
            <p:ph type="subTitle" idx="4294967295"/>
          </p:nvPr>
        </p:nvSpPr>
        <p:spPr>
          <a:xfrm>
            <a:off x="914400" y="2925868"/>
            <a:ext cx="6594475" cy="19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FFB600"/>
              </a:buClr>
              <a:buSzPts val="1800"/>
              <a:buFont typeface="Raleway Light"/>
              <a:buNone/>
            </a:pPr>
            <a:r>
              <a:rPr lang="es-PE" sz="3600" b="1" i="0" u="none" strike="noStrike" cap="none">
                <a:solidFill>
                  <a:srgbClr val="666666"/>
                </a:solidFill>
                <a:latin typeface="Raleway Light"/>
                <a:ea typeface="Raleway Light"/>
                <a:cs typeface="Raleway Light"/>
                <a:sym typeface="Raleway Light"/>
              </a:rPr>
              <a:t>Alguna pregunta?</a:t>
            </a:r>
            <a:endParaRPr sz="3600" b="1" i="0" u="none" strike="noStrike" cap="none">
              <a:solidFill>
                <a:srgbClr val="666666"/>
              </a:solidFill>
              <a:latin typeface="Raleway Light"/>
              <a:ea typeface="Raleway Light"/>
              <a:cs typeface="Raleway Light"/>
              <a:sym typeface="Raleway Light"/>
            </a:endParaRPr>
          </a:p>
          <a:p>
            <a:pPr marL="0" marR="0" lvl="0" indent="0" algn="l" rtl="0">
              <a:lnSpc>
                <a:spcPct val="100000"/>
              </a:lnSpc>
              <a:spcBef>
                <a:spcPts val="0"/>
              </a:spcBef>
              <a:spcAft>
                <a:spcPts val="0"/>
              </a:spcAft>
              <a:buClr>
                <a:schemeClr val="dk1"/>
              </a:buClr>
              <a:buSzPts val="1100"/>
              <a:buFont typeface="Arial"/>
              <a:buNone/>
            </a:pPr>
            <a:r>
              <a:rPr lang="es-PE" sz="1800" b="0" i="0" u="none" strike="noStrike" cap="none">
                <a:solidFill>
                  <a:srgbClr val="666666"/>
                </a:solidFill>
                <a:latin typeface="Raleway Light"/>
                <a:ea typeface="Raleway Light"/>
                <a:cs typeface="Raleway Light"/>
                <a:sym typeface="Raleway Light"/>
              </a:rPr>
              <a:t>Pyladies Arequipa</a:t>
            </a:r>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666666"/>
              </a:solidFill>
              <a:latin typeface="Raleway Light"/>
              <a:ea typeface="Raleway Light"/>
              <a:cs typeface="Raleway Light"/>
              <a:sym typeface="Raleway Light"/>
            </a:endParaRPr>
          </a:p>
          <a:p>
            <a:pPr marL="0" marR="0" lvl="0" indent="0" algn="l" rtl="0">
              <a:lnSpc>
                <a:spcPct val="100000"/>
              </a:lnSpc>
              <a:spcBef>
                <a:spcPts val="0"/>
              </a:spcBef>
              <a:spcAft>
                <a:spcPts val="0"/>
              </a:spcAft>
              <a:buClr>
                <a:schemeClr val="dk1"/>
              </a:buClr>
              <a:buSzPts val="1100"/>
              <a:buFont typeface="Arial"/>
              <a:buNone/>
            </a:pPr>
            <a:r>
              <a:rPr lang="es-PE" sz="1800" b="0" i="0" u="none" strike="noStrike" cap="none">
                <a:solidFill>
                  <a:srgbClr val="666666"/>
                </a:solidFill>
                <a:latin typeface="Raleway Light"/>
                <a:ea typeface="Raleway Light"/>
                <a:cs typeface="Raleway Light"/>
                <a:sym typeface="Raleway Light"/>
              </a:rPr>
              <a:t>Github: PyladiesAqp</a:t>
            </a:r>
            <a:endParaRPr sz="1800" b="0" i="0" u="none" strike="noStrike" cap="none">
              <a:solidFill>
                <a:srgbClr val="666666"/>
              </a:solidFill>
              <a:latin typeface="Raleway Light"/>
              <a:ea typeface="Raleway Light"/>
              <a:cs typeface="Raleway Light"/>
              <a:sym typeface="Raleway Light"/>
            </a:endParaRPr>
          </a:p>
          <a:p>
            <a:pPr marL="0" marR="0" lvl="0" indent="0" algn="l" rtl="0">
              <a:lnSpc>
                <a:spcPct val="100000"/>
              </a:lnSpc>
              <a:spcBef>
                <a:spcPts val="600"/>
              </a:spcBef>
              <a:spcAft>
                <a:spcPts val="0"/>
              </a:spcAft>
              <a:buClr>
                <a:schemeClr val="dk1"/>
              </a:buClr>
              <a:buSzPts val="1100"/>
              <a:buFont typeface="Arial"/>
              <a:buNone/>
            </a:pPr>
            <a:endParaRPr sz="3600" b="1" i="0" u="none" strike="noStrike" cap="none">
              <a:solidFill>
                <a:srgbClr val="666666"/>
              </a:solidFill>
              <a:latin typeface="Raleway Light"/>
              <a:ea typeface="Raleway Light"/>
              <a:cs typeface="Raleway Light"/>
              <a:sym typeface="Raleway Light"/>
            </a:endParaRPr>
          </a:p>
        </p:txBody>
      </p:sp>
      <p:pic>
        <p:nvPicPr>
          <p:cNvPr id="103" name="Google Shape;103;p9"/>
          <p:cNvPicPr preferRelativeResize="0"/>
          <p:nvPr/>
        </p:nvPicPr>
        <p:blipFill rotWithShape="1">
          <a:blip r:embed="rId3">
            <a:alphaModFix/>
          </a:blip>
          <a:srcRect/>
          <a:stretch/>
        </p:blipFill>
        <p:spPr>
          <a:xfrm>
            <a:off x="7704314" y="0"/>
            <a:ext cx="1439686" cy="1439686"/>
          </a:xfrm>
          <a:prstGeom prst="rect">
            <a:avLst/>
          </a:prstGeom>
          <a:noFill/>
          <a:ln>
            <a:noFill/>
          </a:ln>
        </p:spPr>
      </p:pic>
      <p:pic>
        <p:nvPicPr>
          <p:cNvPr id="104" name="Google Shape;104;p9" descr="Resultado de imagen para facebook logo png"/>
          <p:cNvPicPr preferRelativeResize="0"/>
          <p:nvPr/>
        </p:nvPicPr>
        <p:blipFill rotWithShape="1">
          <a:blip r:embed="rId4">
            <a:alphaModFix/>
          </a:blip>
          <a:srcRect/>
          <a:stretch/>
        </p:blipFill>
        <p:spPr>
          <a:xfrm>
            <a:off x="677376" y="3654044"/>
            <a:ext cx="237024" cy="237024"/>
          </a:xfrm>
          <a:prstGeom prst="rect">
            <a:avLst/>
          </a:prstGeom>
          <a:noFill/>
          <a:ln>
            <a:noFill/>
          </a:ln>
        </p:spPr>
      </p:pic>
      <p:pic>
        <p:nvPicPr>
          <p:cNvPr id="105" name="Google Shape;105;p9" descr="Imagen relacionada"/>
          <p:cNvPicPr preferRelativeResize="0"/>
          <p:nvPr/>
        </p:nvPicPr>
        <p:blipFill rotWithShape="1">
          <a:blip r:embed="rId5">
            <a:alphaModFix/>
          </a:blip>
          <a:srcRect/>
          <a:stretch/>
        </p:blipFill>
        <p:spPr>
          <a:xfrm>
            <a:off x="677376" y="4194296"/>
            <a:ext cx="252413" cy="252413"/>
          </a:xfrm>
          <a:prstGeom prst="rect">
            <a:avLst/>
          </a:prstGeom>
          <a:noFill/>
          <a:ln>
            <a:noFill/>
          </a:ln>
        </p:spPr>
      </p:pic>
      <p:sp>
        <p:nvSpPr>
          <p:cNvPr id="106" name="Google Shape;106;p9"/>
          <p:cNvSpPr txBox="1"/>
          <p:nvPr/>
        </p:nvSpPr>
        <p:spPr>
          <a:xfrm>
            <a:off x="3987209" y="3010932"/>
            <a:ext cx="6594475" cy="19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666666"/>
              </a:solidFill>
              <a:latin typeface="Raleway Light"/>
              <a:ea typeface="Raleway Light"/>
              <a:cs typeface="Raleway Light"/>
              <a:sym typeface="Raleway Light"/>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666666"/>
              </a:solidFill>
              <a:latin typeface="Raleway Light"/>
              <a:ea typeface="Raleway Light"/>
              <a:cs typeface="Raleway Light"/>
              <a:sym typeface="Raleway Light"/>
            </a:endParaRPr>
          </a:p>
          <a:p>
            <a:pPr marL="0" marR="0" lvl="0" indent="0" algn="l" rtl="0">
              <a:lnSpc>
                <a:spcPct val="100000"/>
              </a:lnSpc>
              <a:spcBef>
                <a:spcPts val="0"/>
              </a:spcBef>
              <a:spcAft>
                <a:spcPts val="0"/>
              </a:spcAft>
              <a:buClr>
                <a:schemeClr val="dk1"/>
              </a:buClr>
              <a:buSzPts val="1100"/>
              <a:buFont typeface="Arial"/>
              <a:buNone/>
            </a:pPr>
            <a:r>
              <a:rPr lang="es-PE" sz="1800" b="0" i="0" u="none" strike="noStrike" cap="none">
                <a:solidFill>
                  <a:srgbClr val="666666"/>
                </a:solidFill>
                <a:latin typeface="Raleway Light"/>
                <a:ea typeface="Raleway Light"/>
                <a:cs typeface="Raleway Light"/>
                <a:sym typeface="Raleway Light"/>
              </a:rPr>
              <a:t>Pyladies Arequipa</a:t>
            </a:r>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666666"/>
              </a:solidFill>
              <a:latin typeface="Raleway Light"/>
              <a:ea typeface="Raleway Light"/>
              <a:cs typeface="Raleway Light"/>
              <a:sym typeface="Raleway Light"/>
            </a:endParaRPr>
          </a:p>
          <a:p>
            <a:pPr marL="0" marR="0" lvl="0" indent="0" algn="l" rtl="0">
              <a:lnSpc>
                <a:spcPct val="100000"/>
              </a:lnSpc>
              <a:spcBef>
                <a:spcPts val="0"/>
              </a:spcBef>
              <a:spcAft>
                <a:spcPts val="0"/>
              </a:spcAft>
              <a:buClr>
                <a:schemeClr val="dk1"/>
              </a:buClr>
              <a:buSzPts val="1100"/>
              <a:buFont typeface="Arial"/>
              <a:buNone/>
            </a:pPr>
            <a:r>
              <a:rPr lang="es-PE" sz="1800" b="0" i="0" u="none" strike="noStrike" cap="none">
                <a:solidFill>
                  <a:srgbClr val="666666"/>
                </a:solidFill>
                <a:latin typeface="Raleway Light"/>
                <a:ea typeface="Raleway Light"/>
                <a:cs typeface="Raleway Light"/>
                <a:sym typeface="Raleway Light"/>
              </a:rPr>
              <a:t>aqp@pyladies.com</a:t>
            </a:r>
            <a:endParaRPr sz="3600" b="1" i="0" u="none" strike="noStrike" cap="none">
              <a:solidFill>
                <a:srgbClr val="666666"/>
              </a:solidFill>
              <a:latin typeface="Raleway Light"/>
              <a:ea typeface="Raleway Light"/>
              <a:cs typeface="Raleway Light"/>
              <a:sym typeface="Raleway Light"/>
            </a:endParaRPr>
          </a:p>
        </p:txBody>
      </p:sp>
      <p:pic>
        <p:nvPicPr>
          <p:cNvPr id="107" name="Google Shape;107;p9" descr="Imagen relacionada"/>
          <p:cNvPicPr preferRelativeResize="0"/>
          <p:nvPr/>
        </p:nvPicPr>
        <p:blipFill rotWithShape="1">
          <a:blip r:embed="rId6">
            <a:alphaModFix/>
          </a:blip>
          <a:srcRect l="29623" t="23336" r="29664" b="25254"/>
          <a:stretch/>
        </p:blipFill>
        <p:spPr>
          <a:xfrm>
            <a:off x="3480726" y="3616387"/>
            <a:ext cx="506483" cy="3597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pic>
        <p:nvPicPr>
          <p:cNvPr id="36" name="Google Shape;36;p2"/>
          <p:cNvPicPr preferRelativeResize="0"/>
          <p:nvPr/>
        </p:nvPicPr>
        <p:blipFill rotWithShape="1">
          <a:blip r:embed="rId3">
            <a:alphaModFix/>
          </a:blip>
          <a:srcRect/>
          <a:stretch/>
        </p:blipFill>
        <p:spPr>
          <a:xfrm>
            <a:off x="7704314" y="0"/>
            <a:ext cx="1439686" cy="1439686"/>
          </a:xfrm>
          <a:prstGeom prst="rect">
            <a:avLst/>
          </a:prstGeom>
          <a:noFill/>
          <a:ln>
            <a:noFill/>
          </a:ln>
        </p:spPr>
      </p:pic>
      <p:pic>
        <p:nvPicPr>
          <p:cNvPr id="1026" name="Picture 2" descr="Resultado de imagen para new technology 2019">
            <a:extLst>
              <a:ext uri="{FF2B5EF4-FFF2-40B4-BE49-F238E27FC236}">
                <a16:creationId xmlns:a16="http://schemas.microsoft.com/office/drawing/2014/main" id="{3038B7FA-9DC1-4350-9AD8-4E3A563A92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91" y="445031"/>
            <a:ext cx="4688958" cy="2891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new technology 2019">
            <a:extLst>
              <a:ext uri="{FF2B5EF4-FFF2-40B4-BE49-F238E27FC236}">
                <a16:creationId xmlns:a16="http://schemas.microsoft.com/office/drawing/2014/main" id="{C7C52505-A059-497D-BF52-59DA539B3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6669" y="1801193"/>
            <a:ext cx="3776847" cy="2522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new technology 2019">
            <a:extLst>
              <a:ext uri="{FF2B5EF4-FFF2-40B4-BE49-F238E27FC236}">
                <a16:creationId xmlns:a16="http://schemas.microsoft.com/office/drawing/2014/main" id="{DF1BD744-A6D8-45E9-9FF4-950A99EC67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804" y="2799484"/>
            <a:ext cx="4333793" cy="2228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43" name="Google Shape;43;p3"/>
          <p:cNvPicPr preferRelativeResize="0"/>
          <p:nvPr/>
        </p:nvPicPr>
        <p:blipFill rotWithShape="1">
          <a:blip r:embed="rId3">
            <a:alphaModFix/>
          </a:blip>
          <a:srcRect/>
          <a:stretch/>
        </p:blipFill>
        <p:spPr>
          <a:xfrm>
            <a:off x="7704314" y="0"/>
            <a:ext cx="1439686" cy="1439686"/>
          </a:xfrm>
          <a:prstGeom prst="rect">
            <a:avLst/>
          </a:prstGeom>
          <a:noFill/>
          <a:ln>
            <a:noFill/>
          </a:ln>
        </p:spPr>
      </p:pic>
      <p:pic>
        <p:nvPicPr>
          <p:cNvPr id="2050" name="Picture 2" descr="Resultado de imagen para new technology gif">
            <a:extLst>
              <a:ext uri="{FF2B5EF4-FFF2-40B4-BE49-F238E27FC236}">
                <a16:creationId xmlns:a16="http://schemas.microsoft.com/office/drawing/2014/main" id="{105B5050-FCA7-40AE-86E4-05822930CD9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809625"/>
            <a:ext cx="4762500" cy="352425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54EDDB07-CA00-42C6-8947-8D7A40D8A0E8}"/>
              </a:ext>
            </a:extLst>
          </p:cNvPr>
          <p:cNvSpPr txBox="1"/>
          <p:nvPr/>
        </p:nvSpPr>
        <p:spPr>
          <a:xfrm rot="20326574">
            <a:off x="330586" y="777241"/>
            <a:ext cx="1838965" cy="461665"/>
          </a:xfrm>
          <a:prstGeom prst="rect">
            <a:avLst/>
          </a:prstGeom>
          <a:noFill/>
        </p:spPr>
        <p:txBody>
          <a:bodyPr wrap="none" rtlCol="0">
            <a:spAutoFit/>
          </a:bodyPr>
          <a:lstStyle/>
          <a:p>
            <a:r>
              <a:rPr lang="es-MX" sz="2400" dirty="0">
                <a:latin typeface="Arial Rounded MT Bold" panose="020F0704030504030204" pitchFamily="34" charset="0"/>
              </a:rPr>
              <a:t>Microchips</a:t>
            </a:r>
            <a:endParaRPr lang="es-PE" sz="2400" dirty="0">
              <a:latin typeface="Arial Rounded MT Bold" panose="020F0704030504030204" pitchFamily="34" charset="0"/>
            </a:endParaRPr>
          </a:p>
        </p:txBody>
      </p:sp>
      <p:sp>
        <p:nvSpPr>
          <p:cNvPr id="6" name="CuadroTexto 5">
            <a:extLst>
              <a:ext uri="{FF2B5EF4-FFF2-40B4-BE49-F238E27FC236}">
                <a16:creationId xmlns:a16="http://schemas.microsoft.com/office/drawing/2014/main" id="{98E61AF3-B751-4D89-90C3-EA5D2FAE3C2E}"/>
              </a:ext>
            </a:extLst>
          </p:cNvPr>
          <p:cNvSpPr txBox="1"/>
          <p:nvPr/>
        </p:nvSpPr>
        <p:spPr>
          <a:xfrm rot="20326574">
            <a:off x="7284969" y="3736060"/>
            <a:ext cx="838691" cy="461665"/>
          </a:xfrm>
          <a:prstGeom prst="rect">
            <a:avLst/>
          </a:prstGeom>
          <a:noFill/>
        </p:spPr>
        <p:txBody>
          <a:bodyPr wrap="none" rtlCol="0">
            <a:spAutoFit/>
          </a:bodyPr>
          <a:lstStyle/>
          <a:p>
            <a:r>
              <a:rPr lang="es-MX" sz="2400" dirty="0">
                <a:latin typeface="Arial Rounded MT Bold" panose="020F0704030504030204" pitchFamily="34" charset="0"/>
              </a:rPr>
              <a:t>GPS</a:t>
            </a:r>
            <a:endParaRPr lang="es-PE" sz="2400" dirty="0">
              <a:latin typeface="Arial Rounded MT Bold" panose="020F0704030504030204" pitchFamily="34" charset="0"/>
            </a:endParaRPr>
          </a:p>
        </p:txBody>
      </p:sp>
      <p:sp>
        <p:nvSpPr>
          <p:cNvPr id="7" name="CuadroTexto 6">
            <a:extLst>
              <a:ext uri="{FF2B5EF4-FFF2-40B4-BE49-F238E27FC236}">
                <a16:creationId xmlns:a16="http://schemas.microsoft.com/office/drawing/2014/main" id="{07AF2B6D-FB71-499D-B3AE-C06E8842645E}"/>
              </a:ext>
            </a:extLst>
          </p:cNvPr>
          <p:cNvSpPr txBox="1"/>
          <p:nvPr/>
        </p:nvSpPr>
        <p:spPr>
          <a:xfrm rot="396943">
            <a:off x="452414" y="2071775"/>
            <a:ext cx="1595309" cy="461665"/>
          </a:xfrm>
          <a:prstGeom prst="rect">
            <a:avLst/>
          </a:prstGeom>
          <a:noFill/>
        </p:spPr>
        <p:txBody>
          <a:bodyPr wrap="none" rtlCol="0">
            <a:spAutoFit/>
          </a:bodyPr>
          <a:lstStyle/>
          <a:p>
            <a:r>
              <a:rPr lang="es-MX" sz="2400" dirty="0">
                <a:latin typeface="Arial Rounded MT Bold" panose="020F0704030504030204" pitchFamily="34" charset="0"/>
              </a:rPr>
              <a:t>Sensores</a:t>
            </a:r>
            <a:endParaRPr lang="es-PE" sz="2400" dirty="0">
              <a:latin typeface="Arial Rounded MT Bold" panose="020F0704030504030204" pitchFamily="34" charset="0"/>
            </a:endParaRPr>
          </a:p>
        </p:txBody>
      </p:sp>
      <p:sp>
        <p:nvSpPr>
          <p:cNvPr id="8" name="CuadroTexto 7">
            <a:extLst>
              <a:ext uri="{FF2B5EF4-FFF2-40B4-BE49-F238E27FC236}">
                <a16:creationId xmlns:a16="http://schemas.microsoft.com/office/drawing/2014/main" id="{D87C3187-6830-4A3A-B146-5437B1122AB0}"/>
              </a:ext>
            </a:extLst>
          </p:cNvPr>
          <p:cNvSpPr txBox="1"/>
          <p:nvPr/>
        </p:nvSpPr>
        <p:spPr>
          <a:xfrm rot="20665943">
            <a:off x="920491" y="3241444"/>
            <a:ext cx="659155" cy="461665"/>
          </a:xfrm>
          <a:prstGeom prst="rect">
            <a:avLst/>
          </a:prstGeom>
          <a:noFill/>
        </p:spPr>
        <p:txBody>
          <a:bodyPr wrap="none" rtlCol="0">
            <a:spAutoFit/>
          </a:bodyPr>
          <a:lstStyle/>
          <a:p>
            <a:r>
              <a:rPr lang="es-MX" sz="2400" dirty="0" err="1">
                <a:latin typeface="Arial Rounded MT Bold" panose="020F0704030504030204" pitchFamily="34" charset="0"/>
              </a:rPr>
              <a:t>IoT</a:t>
            </a:r>
            <a:endParaRPr lang="es-PE" sz="2400" dirty="0">
              <a:latin typeface="Arial Rounded MT Bold" panose="020F0704030504030204" pitchFamily="34" charset="0"/>
            </a:endParaRPr>
          </a:p>
        </p:txBody>
      </p:sp>
      <p:sp>
        <p:nvSpPr>
          <p:cNvPr id="9" name="CuadroTexto 8">
            <a:extLst>
              <a:ext uri="{FF2B5EF4-FFF2-40B4-BE49-F238E27FC236}">
                <a16:creationId xmlns:a16="http://schemas.microsoft.com/office/drawing/2014/main" id="{6DD0C386-2BBB-44FE-A44C-AC1863837C60}"/>
              </a:ext>
            </a:extLst>
          </p:cNvPr>
          <p:cNvSpPr txBox="1"/>
          <p:nvPr/>
        </p:nvSpPr>
        <p:spPr>
          <a:xfrm rot="1471428">
            <a:off x="7793690" y="1620866"/>
            <a:ext cx="502061" cy="461665"/>
          </a:xfrm>
          <a:prstGeom prst="rect">
            <a:avLst/>
          </a:prstGeom>
          <a:noFill/>
        </p:spPr>
        <p:txBody>
          <a:bodyPr wrap="none" rtlCol="0">
            <a:spAutoFit/>
          </a:bodyPr>
          <a:lstStyle/>
          <a:p>
            <a:r>
              <a:rPr lang="es-MX" sz="2400" dirty="0">
                <a:latin typeface="Arial Rounded MT Bold" panose="020F0704030504030204" pitchFamily="34" charset="0"/>
              </a:rPr>
              <a:t>IA</a:t>
            </a:r>
            <a:endParaRPr lang="es-PE" sz="2400" dirty="0">
              <a:latin typeface="Arial Rounded MT Bold" panose="020F0704030504030204" pitchFamily="34" charset="0"/>
            </a:endParaRPr>
          </a:p>
        </p:txBody>
      </p:sp>
      <p:sp>
        <p:nvSpPr>
          <p:cNvPr id="10" name="CuadroTexto 9">
            <a:extLst>
              <a:ext uri="{FF2B5EF4-FFF2-40B4-BE49-F238E27FC236}">
                <a16:creationId xmlns:a16="http://schemas.microsoft.com/office/drawing/2014/main" id="{4C8B79F7-9C32-4397-8DC0-2C49CFAC74F1}"/>
              </a:ext>
            </a:extLst>
          </p:cNvPr>
          <p:cNvSpPr txBox="1"/>
          <p:nvPr/>
        </p:nvSpPr>
        <p:spPr>
          <a:xfrm rot="20595098">
            <a:off x="7512655" y="2453385"/>
            <a:ext cx="617477" cy="461665"/>
          </a:xfrm>
          <a:prstGeom prst="rect">
            <a:avLst/>
          </a:prstGeom>
          <a:noFill/>
        </p:spPr>
        <p:txBody>
          <a:bodyPr wrap="none" rtlCol="0">
            <a:spAutoFit/>
          </a:bodyPr>
          <a:lstStyle/>
          <a:p>
            <a:r>
              <a:rPr lang="es-MX" sz="2400" dirty="0">
                <a:latin typeface="Arial Rounded MT Bold" panose="020F0704030504030204" pitchFamily="34" charset="0"/>
              </a:rPr>
              <a:t>RV</a:t>
            </a:r>
            <a:endParaRPr lang="es-PE" sz="2400" dirty="0">
              <a:latin typeface="Arial Rounded MT Bold" panose="020F07040305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43" name="Google Shape;43;p3"/>
          <p:cNvPicPr preferRelativeResize="0"/>
          <p:nvPr/>
        </p:nvPicPr>
        <p:blipFill rotWithShape="1">
          <a:blip r:embed="rId3">
            <a:alphaModFix/>
          </a:blip>
          <a:srcRect/>
          <a:stretch/>
        </p:blipFill>
        <p:spPr>
          <a:xfrm>
            <a:off x="7704314" y="0"/>
            <a:ext cx="1439686" cy="1439686"/>
          </a:xfrm>
          <a:prstGeom prst="rect">
            <a:avLst/>
          </a:prstGeom>
          <a:noFill/>
          <a:ln>
            <a:noFill/>
          </a:ln>
        </p:spPr>
      </p:pic>
      <p:pic>
        <p:nvPicPr>
          <p:cNvPr id="3074" name="Picture 2" descr="Resultado de imagen para EXPLOSION GIF">
            <a:extLst>
              <a:ext uri="{FF2B5EF4-FFF2-40B4-BE49-F238E27FC236}">
                <a16:creationId xmlns:a16="http://schemas.microsoft.com/office/drawing/2014/main" id="{D007F089-6EA7-414E-8B77-ACFA2F713C7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817369" y="-411480"/>
            <a:ext cx="5509260" cy="578357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F416960-D8E2-4D7E-913E-1F92BAD1F52E}"/>
              </a:ext>
            </a:extLst>
          </p:cNvPr>
          <p:cNvSpPr/>
          <p:nvPr/>
        </p:nvSpPr>
        <p:spPr>
          <a:xfrm>
            <a:off x="897210" y="1880145"/>
            <a:ext cx="7349579" cy="1015663"/>
          </a:xfrm>
          <a:prstGeom prst="rect">
            <a:avLst/>
          </a:prstGeom>
          <a:noFill/>
        </p:spPr>
        <p:txBody>
          <a:bodyPr wrap="square" lIns="91440" tIns="45720" rIns="91440" bIns="45720">
            <a:spAutoFit/>
          </a:bodyPr>
          <a:lstStyle/>
          <a:p>
            <a:pPr algn="ctr"/>
            <a:r>
              <a:rPr lang="es-ES" sz="6000" dirty="0">
                <a:ln w="0"/>
                <a:solidFill>
                  <a:srgbClr val="FFFF00"/>
                </a:solidFill>
                <a:effectLst>
                  <a:outerShdw blurRad="38100" dist="19050" dir="2700000" algn="tl" rotWithShape="0">
                    <a:schemeClr val="dk1">
                      <a:alpha val="40000"/>
                    </a:schemeClr>
                  </a:outerShdw>
                </a:effectLst>
                <a:latin typeface="Arial Black" panose="020B0A04020102020204" pitchFamily="34" charset="0"/>
              </a:rPr>
              <a:t>ALGORITMOS</a:t>
            </a:r>
            <a:endParaRPr lang="es-ES" sz="6000" b="0" cap="none" spc="0" dirty="0">
              <a:ln w="0"/>
              <a:solidFill>
                <a:srgbClr val="FFFF00"/>
              </a:solidFill>
              <a:effectLst>
                <a:outerShdw blurRad="38100" dist="19050" dir="2700000" algn="tl" rotWithShape="0">
                  <a:schemeClr val="dk1">
                    <a:alpha val="40000"/>
                  </a:schemeClr>
                </a:outerShdw>
              </a:effectLst>
              <a:latin typeface="Arial Black" panose="020B0A04020102020204" pitchFamily="34" charset="0"/>
            </a:endParaRPr>
          </a:p>
        </p:txBody>
      </p:sp>
    </p:spTree>
    <p:extLst>
      <p:ext uri="{BB962C8B-B14F-4D97-AF65-F5344CB8AC3E}">
        <p14:creationId xmlns:p14="http://schemas.microsoft.com/office/powerpoint/2010/main" val="149165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4"/>
          <p:cNvSpPr txBox="1">
            <a:spLocks noGrp="1"/>
          </p:cNvSpPr>
          <p:nvPr>
            <p:ph type="title"/>
          </p:nvPr>
        </p:nvSpPr>
        <p:spPr>
          <a:xfrm>
            <a:off x="922000" y="891775"/>
            <a:ext cx="6659014" cy="154308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800"/>
              <a:buNone/>
            </a:pPr>
            <a:r>
              <a:rPr lang="es-PE" sz="4400" dirty="0"/>
              <a:t>¿Qué es un </a:t>
            </a:r>
            <a:r>
              <a:rPr lang="es-PE" sz="4400" dirty="0">
                <a:solidFill>
                  <a:srgbClr val="FD0B45"/>
                </a:solidFill>
              </a:rPr>
              <a:t>algoritmo</a:t>
            </a:r>
            <a:r>
              <a:rPr lang="es-PE" sz="4400" dirty="0"/>
              <a:t>?</a:t>
            </a:r>
            <a:endParaRPr sz="4400" dirty="0"/>
          </a:p>
        </p:txBody>
      </p:sp>
      <p:sp>
        <p:nvSpPr>
          <p:cNvPr id="50" name="Google Shape;50;p4"/>
          <p:cNvSpPr txBox="1">
            <a:spLocks noGrp="1"/>
          </p:cNvSpPr>
          <p:nvPr>
            <p:ph type="body" idx="1"/>
          </p:nvPr>
        </p:nvSpPr>
        <p:spPr>
          <a:xfrm>
            <a:off x="560070" y="1998124"/>
            <a:ext cx="3289979" cy="873465"/>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Clr>
                <a:srgbClr val="F9023A"/>
              </a:buClr>
              <a:buSzPts val="1800"/>
              <a:buChar char="●"/>
            </a:pPr>
            <a:r>
              <a:rPr lang="es-PE" sz="2800" dirty="0"/>
              <a:t>Una serie de instrucciones</a:t>
            </a:r>
            <a:endParaRPr sz="2800" dirty="0"/>
          </a:p>
        </p:txBody>
      </p:sp>
      <p:pic>
        <p:nvPicPr>
          <p:cNvPr id="51" name="Google Shape;51;p4"/>
          <p:cNvPicPr preferRelativeResize="0"/>
          <p:nvPr/>
        </p:nvPicPr>
        <p:blipFill rotWithShape="1">
          <a:blip r:embed="rId3">
            <a:alphaModFix/>
          </a:blip>
          <a:srcRect/>
          <a:stretch/>
        </p:blipFill>
        <p:spPr>
          <a:xfrm>
            <a:off x="7704314" y="0"/>
            <a:ext cx="1439686" cy="1439686"/>
          </a:xfrm>
          <a:prstGeom prst="rect">
            <a:avLst/>
          </a:prstGeom>
          <a:noFill/>
          <a:ln>
            <a:noFill/>
          </a:ln>
        </p:spPr>
      </p:pic>
      <p:pic>
        <p:nvPicPr>
          <p:cNvPr id="4098" name="Picture 2" descr="Resultado de imagen para algoritmo">
            <a:extLst>
              <a:ext uri="{FF2B5EF4-FFF2-40B4-BE49-F238E27FC236}">
                <a16:creationId xmlns:a16="http://schemas.microsoft.com/office/drawing/2014/main" id="{005483F0-2CFF-4171-BA28-66FAA87B0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4343" y="1663316"/>
            <a:ext cx="2178361" cy="2970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43" name="Google Shape;43;p3"/>
          <p:cNvPicPr preferRelativeResize="0"/>
          <p:nvPr/>
        </p:nvPicPr>
        <p:blipFill rotWithShape="1">
          <a:blip r:embed="rId3">
            <a:alphaModFix/>
          </a:blip>
          <a:srcRect/>
          <a:stretch/>
        </p:blipFill>
        <p:spPr>
          <a:xfrm>
            <a:off x="7704314" y="0"/>
            <a:ext cx="1439686" cy="1439686"/>
          </a:xfrm>
          <a:prstGeom prst="rect">
            <a:avLst/>
          </a:prstGeom>
          <a:noFill/>
          <a:ln>
            <a:noFill/>
          </a:ln>
        </p:spPr>
      </p:pic>
      <p:pic>
        <p:nvPicPr>
          <p:cNvPr id="5" name="Picture 4" descr="Resultado de imagen para papel de color">
            <a:extLst>
              <a:ext uri="{FF2B5EF4-FFF2-40B4-BE49-F238E27FC236}">
                <a16:creationId xmlns:a16="http://schemas.microsoft.com/office/drawing/2014/main" id="{DBC6F8BD-17F8-462B-8E1D-C2B9630687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90" y="1439686"/>
            <a:ext cx="2646323" cy="176276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para origami steps">
            <a:extLst>
              <a:ext uri="{FF2B5EF4-FFF2-40B4-BE49-F238E27FC236}">
                <a16:creationId xmlns:a16="http://schemas.microsoft.com/office/drawing/2014/main" id="{9D5A55C9-A961-4FC8-9F87-D72187D6BC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0213" y="735623"/>
            <a:ext cx="3409950" cy="36722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origami bird">
            <a:extLst>
              <a:ext uri="{FF2B5EF4-FFF2-40B4-BE49-F238E27FC236}">
                <a16:creationId xmlns:a16="http://schemas.microsoft.com/office/drawing/2014/main" id="{FC5F9412-5F21-4949-8548-67C7DF26FF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7353" y="1943595"/>
            <a:ext cx="2349133" cy="1760220"/>
          </a:xfrm>
          <a:prstGeom prst="rect">
            <a:avLst/>
          </a:prstGeom>
          <a:noFill/>
          <a:extLst>
            <a:ext uri="{909E8E84-426E-40DD-AFC4-6F175D3DCCD1}">
              <a14:hiddenFill xmlns:a14="http://schemas.microsoft.com/office/drawing/2010/main">
                <a:solidFill>
                  <a:srgbClr val="FFFFFF"/>
                </a:solidFill>
              </a14:hiddenFill>
            </a:ext>
          </a:extLst>
        </p:spPr>
      </p:pic>
      <p:sp>
        <p:nvSpPr>
          <p:cNvPr id="2" name="Flecha: a la derecha 1">
            <a:extLst>
              <a:ext uri="{FF2B5EF4-FFF2-40B4-BE49-F238E27FC236}">
                <a16:creationId xmlns:a16="http://schemas.microsoft.com/office/drawing/2014/main" id="{86CCFDE7-DAFE-463E-B890-0E8CE32722D8}"/>
              </a:ext>
            </a:extLst>
          </p:cNvPr>
          <p:cNvSpPr/>
          <p:nvPr/>
        </p:nvSpPr>
        <p:spPr>
          <a:xfrm>
            <a:off x="2420143" y="2480805"/>
            <a:ext cx="365760" cy="3429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Flecha: a la derecha 8">
            <a:extLst>
              <a:ext uri="{FF2B5EF4-FFF2-40B4-BE49-F238E27FC236}">
                <a16:creationId xmlns:a16="http://schemas.microsoft.com/office/drawing/2014/main" id="{B05BCD4F-BBDB-41E7-838C-360C57FA0A5A}"/>
              </a:ext>
            </a:extLst>
          </p:cNvPr>
          <p:cNvSpPr/>
          <p:nvPr/>
        </p:nvSpPr>
        <p:spPr>
          <a:xfrm>
            <a:off x="6455581" y="2571750"/>
            <a:ext cx="365760" cy="3429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5516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43" name="Google Shape;43;p3"/>
          <p:cNvPicPr preferRelativeResize="0"/>
          <p:nvPr/>
        </p:nvPicPr>
        <p:blipFill rotWithShape="1">
          <a:blip r:embed="rId3">
            <a:alphaModFix/>
          </a:blip>
          <a:srcRect/>
          <a:stretch/>
        </p:blipFill>
        <p:spPr>
          <a:xfrm>
            <a:off x="7704314" y="0"/>
            <a:ext cx="1439686" cy="1439686"/>
          </a:xfrm>
          <a:prstGeom prst="rect">
            <a:avLst/>
          </a:prstGeom>
          <a:noFill/>
          <a:ln>
            <a:noFill/>
          </a:ln>
        </p:spPr>
      </p:pic>
      <p:sp>
        <p:nvSpPr>
          <p:cNvPr id="3" name="CuadroTexto 2">
            <a:extLst>
              <a:ext uri="{FF2B5EF4-FFF2-40B4-BE49-F238E27FC236}">
                <a16:creationId xmlns:a16="http://schemas.microsoft.com/office/drawing/2014/main" id="{E61D624A-E8D2-4EDA-B35E-B564C271F21D}"/>
              </a:ext>
            </a:extLst>
          </p:cNvPr>
          <p:cNvSpPr txBox="1"/>
          <p:nvPr/>
        </p:nvSpPr>
        <p:spPr>
          <a:xfrm>
            <a:off x="3725454" y="742456"/>
            <a:ext cx="1693092" cy="830997"/>
          </a:xfrm>
          <a:prstGeom prst="rect">
            <a:avLst/>
          </a:prstGeom>
          <a:noFill/>
        </p:spPr>
        <p:txBody>
          <a:bodyPr wrap="none" rtlCol="0">
            <a:spAutoFit/>
          </a:bodyPr>
          <a:lstStyle/>
          <a:p>
            <a:r>
              <a:rPr lang="es-MX" sz="4800" dirty="0"/>
              <a:t>6 5  x</a:t>
            </a:r>
            <a:endParaRPr lang="es-PE" sz="4800" dirty="0"/>
          </a:p>
        </p:txBody>
      </p:sp>
      <p:sp>
        <p:nvSpPr>
          <p:cNvPr id="10" name="CuadroTexto 9">
            <a:extLst>
              <a:ext uri="{FF2B5EF4-FFF2-40B4-BE49-F238E27FC236}">
                <a16:creationId xmlns:a16="http://schemas.microsoft.com/office/drawing/2014/main" id="{A56E70A2-95A8-46F1-916C-98AB81D9B479}"/>
              </a:ext>
            </a:extLst>
          </p:cNvPr>
          <p:cNvSpPr txBox="1"/>
          <p:nvPr/>
        </p:nvSpPr>
        <p:spPr>
          <a:xfrm>
            <a:off x="3725454" y="1439686"/>
            <a:ext cx="1042273" cy="830997"/>
          </a:xfrm>
          <a:prstGeom prst="rect">
            <a:avLst/>
          </a:prstGeom>
          <a:noFill/>
        </p:spPr>
        <p:txBody>
          <a:bodyPr wrap="none" rtlCol="0">
            <a:spAutoFit/>
          </a:bodyPr>
          <a:lstStyle/>
          <a:p>
            <a:r>
              <a:rPr lang="es-MX" sz="4800" dirty="0"/>
              <a:t>3 4</a:t>
            </a:r>
            <a:endParaRPr lang="es-PE" sz="4800" dirty="0"/>
          </a:p>
        </p:txBody>
      </p:sp>
      <p:cxnSp>
        <p:nvCxnSpPr>
          <p:cNvPr id="6" name="Conector recto 5">
            <a:extLst>
              <a:ext uri="{FF2B5EF4-FFF2-40B4-BE49-F238E27FC236}">
                <a16:creationId xmlns:a16="http://schemas.microsoft.com/office/drawing/2014/main" id="{0D1A2443-8201-4D4D-9AD0-914A79E5950E}"/>
              </a:ext>
            </a:extLst>
          </p:cNvPr>
          <p:cNvCxnSpPr/>
          <p:nvPr/>
        </p:nvCxnSpPr>
        <p:spPr>
          <a:xfrm>
            <a:off x="2994660" y="2270683"/>
            <a:ext cx="274392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E5ED57C0-2110-4866-AD61-4C2D33212403}"/>
              </a:ext>
            </a:extLst>
          </p:cNvPr>
          <p:cNvSpPr txBox="1"/>
          <p:nvPr/>
        </p:nvSpPr>
        <p:spPr>
          <a:xfrm>
            <a:off x="3811214" y="2297430"/>
            <a:ext cx="870751" cy="830997"/>
          </a:xfrm>
          <a:prstGeom prst="rect">
            <a:avLst/>
          </a:prstGeom>
          <a:noFill/>
        </p:spPr>
        <p:txBody>
          <a:bodyPr wrap="none" rtlCol="0">
            <a:spAutoFit/>
          </a:bodyPr>
          <a:lstStyle/>
          <a:p>
            <a:r>
              <a:rPr lang="es-MX" sz="4800" dirty="0"/>
              <a:t>  0</a:t>
            </a:r>
            <a:endParaRPr lang="es-PE" sz="4800" dirty="0"/>
          </a:p>
        </p:txBody>
      </p:sp>
      <p:sp>
        <p:nvSpPr>
          <p:cNvPr id="13" name="CuadroTexto 12">
            <a:extLst>
              <a:ext uri="{FF2B5EF4-FFF2-40B4-BE49-F238E27FC236}">
                <a16:creationId xmlns:a16="http://schemas.microsoft.com/office/drawing/2014/main" id="{BE96EADA-218A-4EF0-807D-9263EAFE636B}"/>
              </a:ext>
            </a:extLst>
          </p:cNvPr>
          <p:cNvSpPr txBox="1"/>
          <p:nvPr/>
        </p:nvSpPr>
        <p:spPr>
          <a:xfrm>
            <a:off x="3548161" y="333561"/>
            <a:ext cx="526106" cy="461665"/>
          </a:xfrm>
          <a:prstGeom prst="rect">
            <a:avLst/>
          </a:prstGeom>
          <a:noFill/>
        </p:spPr>
        <p:txBody>
          <a:bodyPr wrap="none" rtlCol="0">
            <a:spAutoFit/>
          </a:bodyPr>
          <a:lstStyle/>
          <a:p>
            <a:r>
              <a:rPr lang="es-MX" sz="2400" dirty="0"/>
              <a:t>  2</a:t>
            </a:r>
            <a:endParaRPr lang="es-PE" sz="2400" dirty="0"/>
          </a:p>
        </p:txBody>
      </p:sp>
      <p:sp>
        <p:nvSpPr>
          <p:cNvPr id="14" name="CuadroTexto 13">
            <a:extLst>
              <a:ext uri="{FF2B5EF4-FFF2-40B4-BE49-F238E27FC236}">
                <a16:creationId xmlns:a16="http://schemas.microsoft.com/office/drawing/2014/main" id="{9B2749AF-254E-4469-B035-35533DA6DDD7}"/>
              </a:ext>
            </a:extLst>
          </p:cNvPr>
          <p:cNvSpPr txBox="1"/>
          <p:nvPr/>
        </p:nvSpPr>
        <p:spPr>
          <a:xfrm>
            <a:off x="3160395" y="2270683"/>
            <a:ext cx="1042273" cy="830997"/>
          </a:xfrm>
          <a:prstGeom prst="rect">
            <a:avLst/>
          </a:prstGeom>
          <a:noFill/>
        </p:spPr>
        <p:txBody>
          <a:bodyPr wrap="none" rtlCol="0">
            <a:spAutoFit/>
          </a:bodyPr>
          <a:lstStyle/>
          <a:p>
            <a:r>
              <a:rPr lang="es-MX" sz="4800" dirty="0"/>
              <a:t>2 6</a:t>
            </a:r>
            <a:endParaRPr lang="es-PE" sz="4800" dirty="0"/>
          </a:p>
        </p:txBody>
      </p:sp>
      <p:sp>
        <p:nvSpPr>
          <p:cNvPr id="15" name="CuadroTexto 14">
            <a:extLst>
              <a:ext uri="{FF2B5EF4-FFF2-40B4-BE49-F238E27FC236}">
                <a16:creationId xmlns:a16="http://schemas.microsoft.com/office/drawing/2014/main" id="{495B0628-B456-4F6B-9B99-875E3FCE61CE}"/>
              </a:ext>
            </a:extLst>
          </p:cNvPr>
          <p:cNvSpPr txBox="1"/>
          <p:nvPr/>
        </p:nvSpPr>
        <p:spPr>
          <a:xfrm>
            <a:off x="2595336" y="2915143"/>
            <a:ext cx="1607331" cy="830997"/>
          </a:xfrm>
          <a:prstGeom prst="rect">
            <a:avLst/>
          </a:prstGeom>
          <a:noFill/>
        </p:spPr>
        <p:txBody>
          <a:bodyPr wrap="square" rtlCol="0">
            <a:spAutoFit/>
          </a:bodyPr>
          <a:lstStyle/>
          <a:p>
            <a:r>
              <a:rPr lang="es-MX" sz="4800" dirty="0"/>
              <a:t>1 9 5</a:t>
            </a:r>
            <a:endParaRPr lang="es-PE" sz="4800" dirty="0"/>
          </a:p>
        </p:txBody>
      </p:sp>
      <p:cxnSp>
        <p:nvCxnSpPr>
          <p:cNvPr id="16" name="Conector recto 15">
            <a:extLst>
              <a:ext uri="{FF2B5EF4-FFF2-40B4-BE49-F238E27FC236}">
                <a16:creationId xmlns:a16="http://schemas.microsoft.com/office/drawing/2014/main" id="{527DBEE8-8F4D-49FF-8818-BEBDDA9F8E1D}"/>
              </a:ext>
            </a:extLst>
          </p:cNvPr>
          <p:cNvCxnSpPr/>
          <p:nvPr/>
        </p:nvCxnSpPr>
        <p:spPr>
          <a:xfrm>
            <a:off x="2830704" y="3874693"/>
            <a:ext cx="2743926"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2C396E3-3AF8-43D0-A746-29B7AE8EAECC}"/>
              </a:ext>
            </a:extLst>
          </p:cNvPr>
          <p:cNvSpPr txBox="1"/>
          <p:nvPr/>
        </p:nvSpPr>
        <p:spPr>
          <a:xfrm>
            <a:off x="2595336" y="3871375"/>
            <a:ext cx="2406669" cy="830997"/>
          </a:xfrm>
          <a:prstGeom prst="rect">
            <a:avLst/>
          </a:prstGeom>
          <a:noFill/>
        </p:spPr>
        <p:txBody>
          <a:bodyPr wrap="square" rtlCol="0">
            <a:spAutoFit/>
          </a:bodyPr>
          <a:lstStyle/>
          <a:p>
            <a:r>
              <a:rPr lang="es-MX" sz="4800" dirty="0"/>
              <a:t>2 2 1 0</a:t>
            </a:r>
            <a:endParaRPr lang="es-PE" sz="4800" dirty="0"/>
          </a:p>
        </p:txBody>
      </p:sp>
    </p:spTree>
    <p:extLst>
      <p:ext uri="{BB962C8B-B14F-4D97-AF65-F5344CB8AC3E}">
        <p14:creationId xmlns:p14="http://schemas.microsoft.com/office/powerpoint/2010/main" val="165786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5"/>
          <p:cNvPicPr preferRelativeResize="0"/>
          <p:nvPr/>
        </p:nvPicPr>
        <p:blipFill rotWithShape="1">
          <a:blip r:embed="rId3">
            <a:alphaModFix/>
          </a:blip>
          <a:srcRect/>
          <a:stretch/>
        </p:blipFill>
        <p:spPr>
          <a:xfrm>
            <a:off x="7704314" y="0"/>
            <a:ext cx="1439686" cy="1439686"/>
          </a:xfrm>
          <a:prstGeom prst="rect">
            <a:avLst/>
          </a:prstGeom>
          <a:noFill/>
          <a:ln>
            <a:noFill/>
          </a:ln>
        </p:spPr>
      </p:pic>
      <p:sp>
        <p:nvSpPr>
          <p:cNvPr id="3" name="Título 2">
            <a:extLst>
              <a:ext uri="{FF2B5EF4-FFF2-40B4-BE49-F238E27FC236}">
                <a16:creationId xmlns:a16="http://schemas.microsoft.com/office/drawing/2014/main" id="{53AD0534-9AA5-4B36-987B-1FE05C266880}"/>
              </a:ext>
            </a:extLst>
          </p:cNvPr>
          <p:cNvSpPr>
            <a:spLocks noGrp="1"/>
          </p:cNvSpPr>
          <p:nvPr>
            <p:ph type="title"/>
          </p:nvPr>
        </p:nvSpPr>
        <p:spPr/>
        <p:txBody>
          <a:bodyPr/>
          <a:lstStyle/>
          <a:p>
            <a:endParaRPr lang="es-PE"/>
          </a:p>
        </p:txBody>
      </p:sp>
      <p:pic>
        <p:nvPicPr>
          <p:cNvPr id="6146" name="Picture 2" descr="Resultado de imagen para instructions infographic">
            <a:extLst>
              <a:ext uri="{FF2B5EF4-FFF2-40B4-BE49-F238E27FC236}">
                <a16:creationId xmlns:a16="http://schemas.microsoft.com/office/drawing/2014/main" id="{ADB1AC45-1CEA-45C2-8354-BBE7BD570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124" y="891775"/>
            <a:ext cx="4826000" cy="365332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instructions infographic">
            <a:extLst>
              <a:ext uri="{FF2B5EF4-FFF2-40B4-BE49-F238E27FC236}">
                <a16:creationId xmlns:a16="http://schemas.microsoft.com/office/drawing/2014/main" id="{C32D090A-A7EC-42EC-AEDD-18A0B5175E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07255">
            <a:off x="6616119" y="1780980"/>
            <a:ext cx="2020394" cy="353459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instructions infographic">
            <a:extLst>
              <a:ext uri="{FF2B5EF4-FFF2-40B4-BE49-F238E27FC236}">
                <a16:creationId xmlns:a16="http://schemas.microsoft.com/office/drawing/2014/main" id="{259926C4-377A-4B48-BB48-3ED178550B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098140">
            <a:off x="462471" y="590755"/>
            <a:ext cx="2355183" cy="3961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5"/>
          <p:cNvPicPr preferRelativeResize="0"/>
          <p:nvPr/>
        </p:nvPicPr>
        <p:blipFill rotWithShape="1">
          <a:blip r:embed="rId3">
            <a:alphaModFix/>
          </a:blip>
          <a:srcRect/>
          <a:stretch/>
        </p:blipFill>
        <p:spPr>
          <a:xfrm>
            <a:off x="7704314" y="0"/>
            <a:ext cx="1439686" cy="1439686"/>
          </a:xfrm>
          <a:prstGeom prst="rect">
            <a:avLst/>
          </a:prstGeom>
          <a:noFill/>
          <a:ln>
            <a:noFill/>
          </a:ln>
        </p:spPr>
      </p:pic>
      <p:pic>
        <p:nvPicPr>
          <p:cNvPr id="7170" name="Picture 2" descr="Resultado de imagen para sarten en cocina">
            <a:extLst>
              <a:ext uri="{FF2B5EF4-FFF2-40B4-BE49-F238E27FC236}">
                <a16:creationId xmlns:a16="http://schemas.microsoft.com/office/drawing/2014/main" id="{5C186582-763D-420E-AED0-BD97DCAC46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39" y="708660"/>
            <a:ext cx="2551974" cy="186309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huevo">
            <a:extLst>
              <a:ext uri="{FF2B5EF4-FFF2-40B4-BE49-F238E27FC236}">
                <a16:creationId xmlns:a16="http://schemas.microsoft.com/office/drawing/2014/main" id="{ACE0E096-0B92-480B-A59F-BC8A7910F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539" y="676116"/>
            <a:ext cx="2813684" cy="16270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sultado de imagen para romper huevo">
            <a:extLst>
              <a:ext uri="{FF2B5EF4-FFF2-40B4-BE49-F238E27FC236}">
                <a16:creationId xmlns:a16="http://schemas.microsoft.com/office/drawing/2014/main" id="{88429384-09EA-4A95-844A-1A276C47EF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3639" y="2938379"/>
            <a:ext cx="3291840" cy="185108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sultado de imagen para plato">
            <a:extLst>
              <a:ext uri="{FF2B5EF4-FFF2-40B4-BE49-F238E27FC236}">
                <a16:creationId xmlns:a16="http://schemas.microsoft.com/office/drawing/2014/main" id="{0FC57D2B-773E-49F0-8BC8-B7CFC6835C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3027" y="279661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sultado de imagen para huevo frito">
            <a:extLst>
              <a:ext uri="{FF2B5EF4-FFF2-40B4-BE49-F238E27FC236}">
                <a16:creationId xmlns:a16="http://schemas.microsoft.com/office/drawing/2014/main" id="{04870D32-F3AA-43BD-A5A9-9A0E57CAE5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949" y="2796612"/>
            <a:ext cx="3193953" cy="213462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Resultado de imagen para aceite en sarten">
            <a:extLst>
              <a:ext uri="{FF2B5EF4-FFF2-40B4-BE49-F238E27FC236}">
                <a16:creationId xmlns:a16="http://schemas.microsoft.com/office/drawing/2014/main" id="{CD6F535B-75E4-423D-8808-02C258DFEC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8270" y="1032405"/>
            <a:ext cx="2442579" cy="1627047"/>
          </a:xfrm>
          <a:prstGeom prst="rect">
            <a:avLst/>
          </a:prstGeom>
          <a:noFill/>
          <a:extLst>
            <a:ext uri="{909E8E84-426E-40DD-AFC4-6F175D3DCCD1}">
              <a14:hiddenFill xmlns:a14="http://schemas.microsoft.com/office/drawing/2010/main">
                <a:solidFill>
                  <a:srgbClr val="FFFFFF"/>
                </a:solidFill>
              </a14:hiddenFill>
            </a:ext>
          </a:extLst>
        </p:spPr>
      </p:pic>
      <p:sp>
        <p:nvSpPr>
          <p:cNvPr id="2" name="Flecha: a la derecha 1">
            <a:extLst>
              <a:ext uri="{FF2B5EF4-FFF2-40B4-BE49-F238E27FC236}">
                <a16:creationId xmlns:a16="http://schemas.microsoft.com/office/drawing/2014/main" id="{D1A21EB8-3A28-409A-B8B0-37B9175676B0}"/>
              </a:ext>
            </a:extLst>
          </p:cNvPr>
          <p:cNvSpPr/>
          <p:nvPr/>
        </p:nvSpPr>
        <p:spPr>
          <a:xfrm>
            <a:off x="3143775" y="1377068"/>
            <a:ext cx="630369" cy="52627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Flecha: a la derecha 13">
            <a:extLst>
              <a:ext uri="{FF2B5EF4-FFF2-40B4-BE49-F238E27FC236}">
                <a16:creationId xmlns:a16="http://schemas.microsoft.com/office/drawing/2014/main" id="{D7FDA529-498D-4C57-B90E-763B9388847B}"/>
              </a:ext>
            </a:extLst>
          </p:cNvPr>
          <p:cNvSpPr/>
          <p:nvPr/>
        </p:nvSpPr>
        <p:spPr>
          <a:xfrm>
            <a:off x="6359934" y="1489639"/>
            <a:ext cx="630369" cy="52627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Flecha: a la derecha 14">
            <a:extLst>
              <a:ext uri="{FF2B5EF4-FFF2-40B4-BE49-F238E27FC236}">
                <a16:creationId xmlns:a16="http://schemas.microsoft.com/office/drawing/2014/main" id="{BB5C313C-03D6-42E0-9BD2-6E9FBE141C58}"/>
              </a:ext>
            </a:extLst>
          </p:cNvPr>
          <p:cNvSpPr/>
          <p:nvPr/>
        </p:nvSpPr>
        <p:spPr>
          <a:xfrm rot="5550300">
            <a:off x="7649300" y="2532525"/>
            <a:ext cx="630369" cy="52627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Flecha: a la derecha 15">
            <a:extLst>
              <a:ext uri="{FF2B5EF4-FFF2-40B4-BE49-F238E27FC236}">
                <a16:creationId xmlns:a16="http://schemas.microsoft.com/office/drawing/2014/main" id="{E85F1B46-0CDB-4B50-B438-A08EE99669FC}"/>
              </a:ext>
            </a:extLst>
          </p:cNvPr>
          <p:cNvSpPr/>
          <p:nvPr/>
        </p:nvSpPr>
        <p:spPr>
          <a:xfrm rot="10516578">
            <a:off x="5612671" y="3250690"/>
            <a:ext cx="630369" cy="52627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Flecha: a la derecha 16">
            <a:extLst>
              <a:ext uri="{FF2B5EF4-FFF2-40B4-BE49-F238E27FC236}">
                <a16:creationId xmlns:a16="http://schemas.microsoft.com/office/drawing/2014/main" id="{A0B43CAE-5A0E-4E82-8C51-D26E5A244A72}"/>
              </a:ext>
            </a:extLst>
          </p:cNvPr>
          <p:cNvSpPr/>
          <p:nvPr/>
        </p:nvSpPr>
        <p:spPr>
          <a:xfrm rot="10516578">
            <a:off x="3337354" y="3390726"/>
            <a:ext cx="630369" cy="52627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182" name="Picture 14" descr="Resultado de imagen para alistarse para salir">
            <a:extLst>
              <a:ext uri="{FF2B5EF4-FFF2-40B4-BE49-F238E27FC236}">
                <a16:creationId xmlns:a16="http://schemas.microsoft.com/office/drawing/2014/main" id="{63BD2E75-3C0A-4922-AAFA-554D3BDAE8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334" y="917585"/>
            <a:ext cx="4541827" cy="3406371"/>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Resultado de imagen para cambiar un foco">
            <a:extLst>
              <a:ext uri="{FF2B5EF4-FFF2-40B4-BE49-F238E27FC236}">
                <a16:creationId xmlns:a16="http://schemas.microsoft.com/office/drawing/2014/main" id="{A9ADD1B1-2606-440F-92F2-226DD217E5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9370" y="1377068"/>
            <a:ext cx="3938587" cy="2620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43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livia template">
  <a:themeElements>
    <a:clrScheme name="Azul">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531</Words>
  <Application>Microsoft Office PowerPoint</Application>
  <PresentationFormat>Presentación en pantalla (16:9)</PresentationFormat>
  <Paragraphs>44</Paragraphs>
  <Slides>14</Slides>
  <Notes>14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Arial</vt:lpstr>
      <vt:lpstr>Arial Black</vt:lpstr>
      <vt:lpstr>Arial Rounded MT Bold</vt:lpstr>
      <vt:lpstr>Raleway ExtraBold</vt:lpstr>
      <vt:lpstr>Raleway Light</vt:lpstr>
      <vt:lpstr>Olivia template</vt:lpstr>
      <vt:lpstr>El mundo de los algoritmos  Sara Díaz Oporto</vt:lpstr>
      <vt:lpstr>Presentación de PowerPoint</vt:lpstr>
      <vt:lpstr>Presentación de PowerPoint</vt:lpstr>
      <vt:lpstr>Presentación de PowerPoint</vt:lpstr>
      <vt:lpstr>¿Qué es un algoritmo?</vt:lpstr>
      <vt:lpstr>Presentación de PowerPoint</vt:lpstr>
      <vt:lpstr>Presentación de PowerPoint</vt:lpstr>
      <vt:lpstr>Presentación de PowerPoint</vt:lpstr>
      <vt:lpstr>Presentación de PowerPoint</vt:lpstr>
      <vt:lpstr>Presentación de PowerPoint</vt:lpstr>
      <vt:lpstr>Programación</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mundo de los algoritmos  Sara Díaz Oporto</dc:title>
  <dc:creator>Sara</dc:creator>
  <cp:lastModifiedBy>Sara Díaz Oporto</cp:lastModifiedBy>
  <cp:revision>12</cp:revision>
  <dcterms:modified xsi:type="dcterms:W3CDTF">2019-10-12T13:20:38Z</dcterms:modified>
</cp:coreProperties>
</file>